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309" r:id="rId2"/>
    <p:sldId id="259" r:id="rId3"/>
    <p:sldId id="299" r:id="rId4"/>
    <p:sldId id="300" r:id="rId5"/>
    <p:sldId id="303" r:id="rId6"/>
    <p:sldId id="304" r:id="rId7"/>
    <p:sldId id="305" r:id="rId8"/>
    <p:sldId id="306" r:id="rId9"/>
    <p:sldId id="297" r:id="rId10"/>
    <p:sldId id="256" r:id="rId11"/>
    <p:sldId id="307" r:id="rId12"/>
    <p:sldId id="308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CC"/>
    <a:srgbClr val="00CCFF"/>
    <a:srgbClr val="FFFF00"/>
    <a:srgbClr val="FF99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4" autoAdjust="0"/>
    <p:restoredTop sz="81031" autoAdjust="0"/>
  </p:normalViewPr>
  <p:slideViewPr>
    <p:cSldViewPr>
      <p:cViewPr>
        <p:scale>
          <a:sx n="110" d="100"/>
          <a:sy n="110" d="100"/>
        </p:scale>
        <p:origin x="264" y="1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 altLang="nl-NL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71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opmaakprofielen van de modeltekst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 altLang="nl-NL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44A7BC-842E-42BD-B931-84011A55ED69}" type="slidenum">
              <a:rPr lang="nl-NL" altLang="nl-NL"/>
              <a:pPr/>
              <a:t>‹nr.›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961591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Dan 2: Beeld Nebukadnezar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2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6326666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De eindtijd compleet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11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65933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 smtClean="0"/>
              <a:t>Dan 2: </a:t>
            </a:r>
            <a:r>
              <a:rPr lang="en-US" altLang="nl-NL" dirty="0" err="1" smtClean="0"/>
              <a:t>Wereldrijken</a:t>
            </a:r>
            <a:r>
              <a:rPr lang="en-US" altLang="nl-NL" dirty="0" smtClean="0"/>
              <a:t>.</a:t>
            </a:r>
          </a:p>
          <a:p>
            <a:r>
              <a:rPr lang="en-US" altLang="nl-NL" dirty="0" err="1" smtClean="0"/>
              <a:t>Iets</a:t>
            </a:r>
            <a:r>
              <a:rPr lang="en-US" altLang="nl-NL" dirty="0" smtClean="0"/>
              <a:t> met </a:t>
            </a:r>
            <a:r>
              <a:rPr lang="en-US" altLang="nl-NL" dirty="0" err="1" smtClean="0"/>
              <a:t>voeten</a:t>
            </a:r>
            <a:r>
              <a:rPr lang="en-US" altLang="nl-NL" dirty="0" smtClean="0"/>
              <a:t>… </a:t>
            </a:r>
            <a:r>
              <a:rPr lang="en-US" altLang="nl-NL" dirty="0" err="1" smtClean="0"/>
              <a:t>en</a:t>
            </a:r>
            <a:r>
              <a:rPr lang="en-US" altLang="nl-NL" dirty="0" smtClean="0"/>
              <a:t> </a:t>
            </a:r>
            <a:r>
              <a:rPr lang="en-US" altLang="nl-NL" dirty="0" err="1" smtClean="0"/>
              <a:t>dan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vrederijk</a:t>
            </a:r>
            <a:endParaRPr lang="en-US" altLang="nl-NL" baseline="0" dirty="0" smtClean="0"/>
          </a:p>
          <a:p>
            <a:r>
              <a:rPr lang="en-US" altLang="nl-NL" baseline="0" dirty="0" smtClean="0"/>
              <a:t>=======</a:t>
            </a:r>
          </a:p>
          <a:p>
            <a:r>
              <a:rPr lang="en-US" altLang="nl-NL" baseline="0" dirty="0" smtClean="0"/>
              <a:t>Dan 9: 70e </a:t>
            </a:r>
            <a:r>
              <a:rPr lang="en-US" altLang="nl-NL" baseline="0" dirty="0" err="1" smtClean="0"/>
              <a:t>jaarweek</a:t>
            </a:r>
            <a:endParaRPr lang="en-US" altLang="nl-NL" baseline="0" dirty="0" smtClean="0"/>
          </a:p>
          <a:p>
            <a:r>
              <a:rPr lang="en-US" altLang="nl-NL" baseline="0" dirty="0" err="1" smtClean="0"/>
              <a:t>Blijken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weken</a:t>
            </a:r>
            <a:r>
              <a:rPr lang="en-US" altLang="nl-NL" baseline="0" dirty="0" smtClean="0"/>
              <a:t> van 7 </a:t>
            </a:r>
            <a:r>
              <a:rPr lang="en-US" altLang="nl-NL" baseline="0" dirty="0" err="1" smtClean="0"/>
              <a:t>jaren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91055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Dan 9 en 12, Op</a:t>
            </a:r>
            <a:r>
              <a:rPr lang="nl-NL" baseline="0" dirty="0" smtClean="0"/>
              <a:t> 12,13,17</a:t>
            </a:r>
            <a:r>
              <a:rPr lang="nl-NL" dirty="0" smtClean="0"/>
              <a:t>: invulling 70</a:t>
            </a:r>
            <a:r>
              <a:rPr lang="nl-NL" baseline="30000" dirty="0" smtClean="0"/>
              <a:t>e</a:t>
            </a:r>
            <a:r>
              <a:rPr lang="nl-NL" dirty="0" smtClean="0"/>
              <a:t> jaarweek.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4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76560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5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altLang="nl-NL" dirty="0" smtClean="0"/>
              <a:t>Nebukadnezar, 70</a:t>
            </a:r>
            <a:r>
              <a:rPr lang="nl-NL" altLang="nl-NL" baseline="30000" dirty="0" smtClean="0"/>
              <a:t>e</a:t>
            </a:r>
            <a:r>
              <a:rPr lang="nl-NL" altLang="nl-NL" dirty="0" smtClean="0"/>
              <a:t> jaarweek en Openbaring schuiven in elkaar.</a:t>
            </a:r>
          </a:p>
          <a:p>
            <a:r>
              <a:rPr lang="nl-NL" altLang="nl-NL" dirty="0" smtClean="0"/>
              <a:t>Op 4-9 = 70</a:t>
            </a:r>
            <a:r>
              <a:rPr lang="nl-NL" altLang="nl-NL" baseline="30000" dirty="0" smtClean="0"/>
              <a:t>e</a:t>
            </a:r>
            <a:r>
              <a:rPr lang="nl-NL" altLang="nl-NL" dirty="0" smtClean="0"/>
              <a:t> jaarweek</a:t>
            </a:r>
            <a:r>
              <a:rPr lang="nl-NL" altLang="nl-NL" baseline="0" dirty="0" smtClean="0"/>
              <a:t> van Daniel.</a:t>
            </a:r>
          </a:p>
          <a:p>
            <a:r>
              <a:rPr lang="nl-NL" altLang="nl-NL" baseline="0" dirty="0" smtClean="0"/>
              <a:t>In de juiste tijdsverhoudingen</a:t>
            </a:r>
            <a:r>
              <a:rPr lang="nl-NL" altLang="nl-NL" baseline="0" dirty="0" smtClean="0"/>
              <a:t>.</a:t>
            </a:r>
          </a:p>
          <a:p>
            <a:r>
              <a:rPr lang="nl-NL" altLang="nl-NL" baseline="0" dirty="0" smtClean="0"/>
              <a:t>Onderbreking = periode van De Gemeente. In OT geheimenis, </a:t>
            </a:r>
            <a:r>
              <a:rPr lang="nl-NL" altLang="nl-NL" baseline="0" smtClean="0"/>
              <a:t>wordt overgeslagen, nergens genoemd.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3310015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Op</a:t>
            </a:r>
            <a:r>
              <a:rPr lang="nl-NL" baseline="0" dirty="0" smtClean="0"/>
              <a:t> 19: 1000-jarig vrederijk</a:t>
            </a:r>
          </a:p>
          <a:p>
            <a:r>
              <a:rPr lang="nl-NL" baseline="0" dirty="0" smtClean="0"/>
              <a:t>Satan veroordeeld</a:t>
            </a:r>
          </a:p>
          <a:p>
            <a:r>
              <a:rPr lang="nl-NL" baseline="0" dirty="0" smtClean="0"/>
              <a:t>Eindoordeel</a:t>
            </a:r>
          </a:p>
          <a:p>
            <a:r>
              <a:rPr lang="nl-NL" baseline="0" dirty="0" smtClean="0"/>
              <a:t>Eeuwigheid</a:t>
            </a:r>
          </a:p>
          <a:p>
            <a:r>
              <a:rPr lang="nl-NL" baseline="0" dirty="0" smtClean="0"/>
              <a:t>Om compleet te maken: </a:t>
            </a:r>
            <a:r>
              <a:rPr lang="nl-NL" baseline="0" dirty="0" err="1" smtClean="0"/>
              <a:t>Ez</a:t>
            </a:r>
            <a:r>
              <a:rPr lang="nl-NL" baseline="0" dirty="0" smtClean="0"/>
              <a:t> 38,39, </a:t>
            </a:r>
            <a:r>
              <a:rPr lang="nl-NL" baseline="0" dirty="0" err="1" smtClean="0"/>
              <a:t>Gog</a:t>
            </a:r>
            <a:r>
              <a:rPr lang="nl-NL" baseline="0" dirty="0" smtClean="0"/>
              <a:t> uit </a:t>
            </a:r>
            <a:r>
              <a:rPr lang="nl-NL" baseline="0" dirty="0" err="1" smtClean="0"/>
              <a:t>Magog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6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1946257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 err="1" smtClean="0"/>
              <a:t>Gemeente</a:t>
            </a:r>
            <a:endParaRPr lang="en-US" altLang="nl-NL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nl-NL" baseline="0" dirty="0" smtClean="0"/>
              <a:t>Rom 11: </a:t>
            </a:r>
            <a:r>
              <a:rPr lang="en-US" altLang="nl-NL" dirty="0" smtClean="0"/>
              <a:t>Israel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houdt</a:t>
            </a:r>
            <a:r>
              <a:rPr lang="en-US" altLang="nl-NL" baseline="0" dirty="0" smtClean="0"/>
              <a:t> op </a:t>
            </a:r>
            <a:r>
              <a:rPr lang="en-US" altLang="nl-NL" baseline="0" dirty="0" err="1" smtClean="0"/>
              <a:t>te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bestaan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14187418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Opname Gemeente</a:t>
            </a:r>
          </a:p>
          <a:p>
            <a:r>
              <a:rPr lang="nl-NL" dirty="0" smtClean="0"/>
              <a:t>Wij hier.</a:t>
            </a:r>
          </a:p>
          <a:p>
            <a:r>
              <a:rPr lang="nl-NL" dirty="0" smtClean="0"/>
              <a:t>Bijzonder: </a:t>
            </a:r>
            <a:r>
              <a:rPr lang="nl-NL" dirty="0" err="1" smtClean="0"/>
              <a:t>Israel</a:t>
            </a:r>
            <a:r>
              <a:rPr lang="nl-NL" dirty="0" smtClean="0"/>
              <a:t> bestaat alweer.</a:t>
            </a:r>
          </a:p>
          <a:p>
            <a:r>
              <a:rPr lang="nl-NL" dirty="0" smtClean="0"/>
              <a:t>Her</a:t>
            </a:r>
            <a:r>
              <a:rPr lang="nl-NL" baseline="0" dirty="0" smtClean="0"/>
              <a:t>stelde Romeinse Rijk in aanloopfase.</a:t>
            </a:r>
          </a:p>
          <a:p>
            <a:r>
              <a:rPr lang="nl-NL" baseline="0" dirty="0" smtClean="0"/>
              <a:t>Er zijn geen bijzondere gebeurtenissen die nog in vervulling moeten gaan voordat de Opname van de Gemeente kan plaatsvinden.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44A7BC-842E-42BD-B931-84011A55ED69}" type="slidenum">
              <a:rPr lang="nl-NL" altLang="nl-NL" smtClean="0"/>
              <a:pPr/>
              <a:t>8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4030808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C45EE6-7E39-4473-BB82-1BB3A65AACB9}" type="slidenum">
              <a:rPr lang="nl-NL" altLang="nl-NL"/>
              <a:pPr/>
              <a:t>9</a:t>
            </a:fld>
            <a:endParaRPr lang="nl-NL" altLang="nl-NL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 err="1"/>
              <a:t>Romeinse</a:t>
            </a:r>
            <a:r>
              <a:rPr lang="en-US" altLang="nl-NL" dirty="0"/>
              <a:t> </a:t>
            </a:r>
            <a:r>
              <a:rPr lang="en-US" altLang="nl-NL" dirty="0" err="1" smtClean="0"/>
              <a:t>Rijk</a:t>
            </a:r>
            <a:r>
              <a:rPr lang="en-US" altLang="nl-NL" dirty="0" smtClean="0"/>
              <a:t> in </a:t>
            </a:r>
            <a:r>
              <a:rPr lang="en-US" altLang="nl-NL" dirty="0" err="1" smtClean="0"/>
              <a:t>grootste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omvang</a:t>
            </a:r>
            <a:r>
              <a:rPr lang="en-US" altLang="nl-NL" baseline="0" dirty="0" smtClean="0"/>
              <a:t>.</a:t>
            </a:r>
            <a:endParaRPr lang="en-US" altLang="nl-NL" dirty="0" smtClean="0"/>
          </a:p>
          <a:p>
            <a:r>
              <a:rPr lang="en-US" altLang="nl-NL" dirty="0" smtClean="0"/>
              <a:t>EU?</a:t>
            </a:r>
          </a:p>
          <a:p>
            <a:r>
              <a:rPr lang="en-US" altLang="nl-NL" dirty="0" err="1" smtClean="0"/>
              <a:t>Islamitisch</a:t>
            </a:r>
            <a:r>
              <a:rPr lang="en-US" altLang="nl-NL" dirty="0" smtClean="0"/>
              <a:t>?</a:t>
            </a:r>
          </a:p>
          <a:p>
            <a:r>
              <a:rPr lang="en-US" altLang="nl-NL" dirty="0" err="1" smtClean="0"/>
              <a:t>Mediterrane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Unie</a:t>
            </a:r>
            <a:r>
              <a:rPr lang="en-US" altLang="nl-NL" baseline="0" dirty="0" smtClean="0"/>
              <a:t>?</a:t>
            </a:r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3814648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B018D1-EBA3-4F13-832D-4D8C2870FBA8}" type="slidenum">
              <a:rPr lang="nl-NL" altLang="nl-NL"/>
              <a:pPr/>
              <a:t>10</a:t>
            </a:fld>
            <a:endParaRPr lang="nl-NL" altLang="nl-NL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nl-NL" dirty="0"/>
              <a:t>Op 17:11: En het </a:t>
            </a:r>
            <a:r>
              <a:rPr lang="en-US" altLang="nl-NL" dirty="0" err="1"/>
              <a:t>beest</a:t>
            </a:r>
            <a:r>
              <a:rPr lang="en-US" altLang="nl-NL" dirty="0"/>
              <a:t>, </a:t>
            </a:r>
            <a:r>
              <a:rPr lang="en-US" altLang="nl-NL" dirty="0" err="1"/>
              <a:t>dat</a:t>
            </a:r>
            <a:r>
              <a:rPr lang="en-US" altLang="nl-NL" dirty="0"/>
              <a:t> was en </a:t>
            </a:r>
            <a:r>
              <a:rPr lang="en-US" altLang="nl-NL" dirty="0" err="1"/>
              <a:t>niet</a:t>
            </a:r>
            <a:r>
              <a:rPr lang="en-US" altLang="nl-NL" dirty="0"/>
              <a:t> is, is </a:t>
            </a:r>
            <a:r>
              <a:rPr lang="en-US" altLang="nl-NL" dirty="0" err="1"/>
              <a:t>zelf</a:t>
            </a:r>
            <a:r>
              <a:rPr lang="en-US" altLang="nl-NL" dirty="0"/>
              <a:t> </a:t>
            </a:r>
            <a:r>
              <a:rPr lang="en-US" altLang="nl-NL" dirty="0" err="1"/>
              <a:t>ook</a:t>
            </a:r>
            <a:r>
              <a:rPr lang="en-US" altLang="nl-NL" dirty="0"/>
              <a:t> de </a:t>
            </a:r>
            <a:r>
              <a:rPr lang="en-US" altLang="nl-NL" dirty="0" err="1"/>
              <a:t>achtste</a:t>
            </a:r>
            <a:r>
              <a:rPr lang="en-US" altLang="nl-NL" dirty="0" smtClean="0"/>
              <a:t>.</a:t>
            </a:r>
          </a:p>
          <a:p>
            <a:r>
              <a:rPr lang="en-US" altLang="nl-NL" dirty="0" err="1" smtClean="0"/>
              <a:t>Egypte</a:t>
            </a:r>
            <a:r>
              <a:rPr lang="en-US" altLang="nl-NL" dirty="0" smtClean="0"/>
              <a:t>,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Assyrie</a:t>
            </a:r>
            <a:r>
              <a:rPr lang="en-US" altLang="nl-NL" baseline="0" dirty="0" smtClean="0"/>
              <a:t>.</a:t>
            </a:r>
          </a:p>
          <a:p>
            <a:r>
              <a:rPr lang="en-US" altLang="nl-NL" baseline="0" dirty="0" smtClean="0"/>
              <a:t>In de </a:t>
            </a:r>
            <a:r>
              <a:rPr lang="en-US" altLang="nl-NL" baseline="0" dirty="0" err="1" smtClean="0"/>
              <a:t>onderbreking</a:t>
            </a:r>
            <a:r>
              <a:rPr lang="en-US" altLang="nl-NL" baseline="0" dirty="0" smtClean="0"/>
              <a:t>, </a:t>
            </a:r>
            <a:r>
              <a:rPr lang="en-US" altLang="nl-NL" baseline="0" dirty="0" err="1" smtClean="0"/>
              <a:t>tijd</a:t>
            </a:r>
            <a:r>
              <a:rPr lang="en-US" altLang="nl-NL" baseline="0" dirty="0" smtClean="0"/>
              <a:t> van </a:t>
            </a:r>
            <a:r>
              <a:rPr lang="en-US" altLang="nl-NL" baseline="0" dirty="0" err="1" smtClean="0"/>
              <a:t>geheimenis</a:t>
            </a:r>
            <a:r>
              <a:rPr lang="en-US" altLang="nl-NL" baseline="0" dirty="0" smtClean="0"/>
              <a:t>, nog </a:t>
            </a:r>
            <a:r>
              <a:rPr lang="en-US" altLang="nl-NL" baseline="0" dirty="0" err="1" smtClean="0"/>
              <a:t>een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groot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rijk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geweest</a:t>
            </a:r>
            <a:r>
              <a:rPr lang="en-US" altLang="nl-NL" baseline="0" dirty="0" smtClean="0"/>
              <a:t>: </a:t>
            </a:r>
            <a:r>
              <a:rPr lang="en-US" altLang="nl-NL" baseline="0" dirty="0" err="1" smtClean="0"/>
              <a:t>Ottomaanse</a:t>
            </a:r>
            <a:r>
              <a:rPr lang="en-US" altLang="nl-NL" baseline="0" dirty="0" smtClean="0"/>
              <a:t> </a:t>
            </a:r>
            <a:r>
              <a:rPr lang="en-US" altLang="nl-NL" baseline="0" dirty="0" err="1" smtClean="0"/>
              <a:t>Rijk</a:t>
            </a:r>
            <a:endParaRPr lang="en-US" altLang="nl-NL" baseline="0" dirty="0" smtClean="0"/>
          </a:p>
          <a:p>
            <a:r>
              <a:rPr lang="en-US" altLang="nl-NL" baseline="0" dirty="0" err="1" smtClean="0">
                <a:sym typeface="Wingdings" panose="05000000000000000000" pitchFamily="2" charset="2"/>
              </a:rPr>
              <a:t>Herstelde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Romeinse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Rijk</a:t>
            </a:r>
            <a:r>
              <a:rPr lang="en-US" altLang="nl-NL" baseline="0" dirty="0" smtClean="0">
                <a:sym typeface="Wingdings" panose="05000000000000000000" pitchFamily="2" charset="2"/>
              </a:rPr>
              <a:t> is 8e. Zit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eraan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te</a:t>
            </a:r>
            <a:r>
              <a:rPr lang="en-US" altLang="nl-NL" baseline="0" dirty="0" smtClean="0">
                <a:sym typeface="Wingdings" panose="05000000000000000000" pitchFamily="2" charset="2"/>
              </a:rPr>
              <a:t> </a:t>
            </a:r>
            <a:r>
              <a:rPr lang="en-US" altLang="nl-NL" baseline="0" dirty="0" err="1" smtClean="0">
                <a:sym typeface="Wingdings" panose="05000000000000000000" pitchFamily="2" charset="2"/>
              </a:rPr>
              <a:t>komen</a:t>
            </a:r>
            <a:r>
              <a:rPr lang="en-US" altLang="nl-NL" baseline="0" dirty="0" smtClean="0">
                <a:sym typeface="Wingdings" panose="05000000000000000000" pitchFamily="2" charset="2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nl-NL" dirty="0" smtClean="0"/>
              <a:t>Israel</a:t>
            </a:r>
            <a:r>
              <a:rPr lang="en-US" altLang="nl-NL" baseline="0" dirty="0" smtClean="0"/>
              <a:t> is </a:t>
            </a:r>
            <a:r>
              <a:rPr lang="en-US" altLang="nl-NL" baseline="0" dirty="0" err="1" smtClean="0"/>
              <a:t>er</a:t>
            </a:r>
            <a:r>
              <a:rPr lang="en-US" altLang="nl-NL" baseline="0" dirty="0" smtClean="0"/>
              <a:t> al.</a:t>
            </a:r>
          </a:p>
        </p:txBody>
      </p:sp>
    </p:spTree>
    <p:extLst>
      <p:ext uri="{BB962C8B-B14F-4D97-AF65-F5344CB8AC3E}">
        <p14:creationId xmlns:p14="http://schemas.microsoft.com/office/powerpoint/2010/main" val="417861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1543DB-7BF0-4F72-984D-6867EA71C818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019849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0B1DC-4BAA-43AA-9995-FE4AA557A0EB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7971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9793A6-884F-45DC-A663-48BAF058EA9F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40793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31F105-62AB-4191-A8FC-E86A1DAD7447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0414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39435-E4ED-40E0-BBB1-0600A28969B6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230968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40667D-AB59-488E-959E-A2C855CF5E28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2919936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FBEAD-B9F8-43E8-AFED-A785BA8C6C49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612568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109628-B46D-4D7D-9E37-2ED40A2C2319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193196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AC16B5-7C9B-4D06-A7D0-ABBABFE383FC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329992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2B2611-45D1-48BD-86B9-03487E15CD5A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417554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633C76-89B6-4203-9EA5-F5EE5999D00E}" type="slidenum">
              <a:rPr lang="en-GB" altLang="nl-NL"/>
              <a:pPr/>
              <a:t>‹nr.›</a:t>
            </a:fld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414323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NL" smtClean="0"/>
              <a:t>Klik om de opmaakprofielen van de modeltekst te bewerken</a:t>
            </a:r>
          </a:p>
          <a:p>
            <a:pPr lvl="1"/>
            <a:r>
              <a:rPr lang="en-GB" altLang="nl-NL" smtClean="0"/>
              <a:t>Tweede niveau</a:t>
            </a:r>
          </a:p>
          <a:p>
            <a:pPr lvl="2"/>
            <a:r>
              <a:rPr lang="en-GB" altLang="nl-NL" smtClean="0"/>
              <a:t>Derde niveau</a:t>
            </a:r>
          </a:p>
          <a:p>
            <a:pPr lvl="3"/>
            <a:r>
              <a:rPr lang="en-GB" altLang="nl-NL" smtClean="0"/>
              <a:t>Vierde niveau</a:t>
            </a:r>
          </a:p>
          <a:p>
            <a:pPr lvl="4"/>
            <a:r>
              <a:rPr lang="en-GB" alt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1354D03-5E5E-4602-B539-EF7996EABF89}" type="slidenum">
              <a:rPr lang="en-GB" altLang="nl-NL"/>
              <a:pPr/>
              <a:t>‹nr.›</a:t>
            </a:fld>
            <a:endParaRPr lang="en-GB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755576" y="620688"/>
            <a:ext cx="432048" cy="21602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28737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8"/>
          <p:cNvSpPr>
            <a:spLocks noChangeArrowheads="1"/>
          </p:cNvSpPr>
          <p:nvPr/>
        </p:nvSpPr>
        <p:spPr bwMode="auto">
          <a:xfrm>
            <a:off x="8027987" y="2741771"/>
            <a:ext cx="1368425" cy="2159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00338" y="1052513"/>
            <a:ext cx="1295400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Babel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995738" y="1052513"/>
            <a:ext cx="2808287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Medo-Perzische Rijk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804025" y="1052513"/>
            <a:ext cx="792163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Griekse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596188" y="1052513"/>
            <a:ext cx="1614487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Romeinse Rijk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-66675" y="1628775"/>
            <a:ext cx="93503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258888" y="1052513"/>
            <a:ext cx="1439862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 dirty="0" err="1">
                <a:solidFill>
                  <a:schemeClr val="bg1"/>
                </a:solidFill>
              </a:rPr>
              <a:t>Assyrie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107950" y="1052513"/>
            <a:ext cx="863600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Egypte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557463" y="170180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612 v.Chr.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084888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334 v.Chr.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045325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323 v.Chr.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-12700" y="4090988"/>
            <a:ext cx="590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 v.C.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11188" y="40179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33</a:t>
            </a: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rot="5400000">
            <a:off x="2629694" y="16295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6731794" y="16295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5400000">
            <a:off x="7163593" y="1637507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107950" y="3429000"/>
            <a:ext cx="2592388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Romeinse Rijk</a:t>
            </a: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-107950" y="3946525"/>
            <a:ext cx="94107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555625" y="2843213"/>
            <a:ext cx="395288" cy="576262"/>
            <a:chOff x="713" y="2296"/>
            <a:chExt cx="249" cy="363"/>
          </a:xfrm>
        </p:grpSpPr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073" name="Line 25"/>
          <p:cNvSpPr>
            <a:spLocks noChangeShapeType="1"/>
          </p:cNvSpPr>
          <p:nvPr/>
        </p:nvSpPr>
        <p:spPr bwMode="auto">
          <a:xfrm rot="5400000">
            <a:off x="683419" y="394731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rot="5400000">
            <a:off x="1329531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rot="5400000">
            <a:off x="-469106" y="3429794"/>
            <a:ext cx="1296988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rot="5400000">
            <a:off x="2700337" y="836613"/>
            <a:ext cx="5746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3349625" y="373063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Daniel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266825" y="40179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70</a:t>
            </a:r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 flipV="1">
            <a:off x="1042988" y="2492375"/>
            <a:ext cx="0" cy="93662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rot="10800000" flipV="1">
            <a:off x="1187450" y="2493963"/>
            <a:ext cx="0" cy="58864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187450" y="3082608"/>
            <a:ext cx="8137525" cy="2159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nl-NL" sz="1400" b="1" dirty="0">
                <a:solidFill>
                  <a:schemeClr val="bg1"/>
                </a:solidFill>
              </a:rPr>
              <a:t>			</a:t>
            </a:r>
            <a:r>
              <a:rPr lang="en-GB" altLang="nl-NL" sz="1400" b="1" dirty="0" err="1">
                <a:solidFill>
                  <a:schemeClr val="bg1"/>
                </a:solidFill>
              </a:rPr>
              <a:t>Gemeente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grpSp>
        <p:nvGrpSpPr>
          <p:cNvPr id="2096" name="Group 48"/>
          <p:cNvGrpSpPr>
            <a:grpSpLocks/>
          </p:cNvGrpSpPr>
          <p:nvPr/>
        </p:nvGrpSpPr>
        <p:grpSpPr bwMode="auto">
          <a:xfrm>
            <a:off x="1331913" y="2709863"/>
            <a:ext cx="504825" cy="292100"/>
            <a:chOff x="657" y="1253"/>
            <a:chExt cx="3871" cy="2243"/>
          </a:xfrm>
        </p:grpSpPr>
        <p:pic>
          <p:nvPicPr>
            <p:cNvPr id="2087" name="Picture 39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100" name="Line 52"/>
          <p:cNvSpPr>
            <a:spLocks noChangeShapeType="1"/>
          </p:cNvSpPr>
          <p:nvPr/>
        </p:nvSpPr>
        <p:spPr bwMode="auto">
          <a:xfrm rot="3900000">
            <a:off x="1583532" y="2456656"/>
            <a:ext cx="0" cy="7921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104" name="Group 56"/>
          <p:cNvGrpSpPr>
            <a:grpSpLocks/>
          </p:cNvGrpSpPr>
          <p:nvPr/>
        </p:nvGrpSpPr>
        <p:grpSpPr bwMode="auto">
          <a:xfrm>
            <a:off x="7756525" y="2708275"/>
            <a:ext cx="504825" cy="292100"/>
            <a:chOff x="657" y="1253"/>
            <a:chExt cx="3871" cy="2243"/>
          </a:xfrm>
        </p:grpSpPr>
        <p:pic>
          <p:nvPicPr>
            <p:cNvPr id="2105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06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107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3276600" y="57308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Ezechiel</a:t>
            </a: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4140200" y="836613"/>
            <a:ext cx="5746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rot="5400000">
            <a:off x="4067175" y="549275"/>
            <a:ext cx="649288" cy="5032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rot="5400000">
            <a:off x="4248150" y="657226"/>
            <a:ext cx="504825" cy="431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4691063" y="428625"/>
            <a:ext cx="817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Nehemia</a:t>
            </a: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4572000" y="260350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Ezra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3851275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539 v.Chr.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rot="5400000">
            <a:off x="3923506" y="162798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2987675" y="620713"/>
            <a:ext cx="143986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 rot="5400000">
            <a:off x="241220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2339975" y="401796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38" name="Line 90"/>
          <p:cNvSpPr>
            <a:spLocks noChangeShapeType="1"/>
          </p:cNvSpPr>
          <p:nvPr/>
        </p:nvSpPr>
        <p:spPr bwMode="auto">
          <a:xfrm rot="5400000">
            <a:off x="758745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9" name="Text Box 91"/>
          <p:cNvSpPr txBox="1">
            <a:spLocks noChangeArrowheads="1"/>
          </p:cNvSpPr>
          <p:nvPr/>
        </p:nvSpPr>
        <p:spPr bwMode="auto">
          <a:xfrm>
            <a:off x="7308850" y="4017963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1922</a:t>
            </a:r>
          </a:p>
        </p:txBody>
      </p:sp>
      <p:sp>
        <p:nvSpPr>
          <p:cNvPr id="2140" name="Line 92"/>
          <p:cNvSpPr>
            <a:spLocks noChangeShapeType="1"/>
          </p:cNvSpPr>
          <p:nvPr/>
        </p:nvSpPr>
        <p:spPr bwMode="auto">
          <a:xfrm rot="5400000">
            <a:off x="795575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1" name="Text Box 93"/>
          <p:cNvSpPr txBox="1">
            <a:spLocks noChangeArrowheads="1"/>
          </p:cNvSpPr>
          <p:nvPr/>
        </p:nvSpPr>
        <p:spPr bwMode="auto">
          <a:xfrm>
            <a:off x="7867650" y="4017963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1948</a:t>
            </a: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41220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2339975" y="401796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44" name="Line 96"/>
          <p:cNvSpPr>
            <a:spLocks noChangeShapeType="1"/>
          </p:cNvSpPr>
          <p:nvPr/>
        </p:nvSpPr>
        <p:spPr bwMode="auto">
          <a:xfrm rot="5400000">
            <a:off x="5579888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5" name="Text Box 97"/>
          <p:cNvSpPr txBox="1">
            <a:spLocks noChangeArrowheads="1"/>
          </p:cNvSpPr>
          <p:nvPr/>
        </p:nvSpPr>
        <p:spPr bwMode="auto">
          <a:xfrm>
            <a:off x="5364088" y="4017963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1453</a:t>
            </a:r>
          </a:p>
        </p:txBody>
      </p:sp>
      <p:sp>
        <p:nvSpPr>
          <p:cNvPr id="2150" name="Rectangle 102"/>
          <p:cNvSpPr>
            <a:spLocks noChangeArrowheads="1"/>
          </p:cNvSpPr>
          <p:nvPr/>
        </p:nvSpPr>
        <p:spPr bwMode="auto">
          <a:xfrm>
            <a:off x="8459788" y="3416302"/>
            <a:ext cx="793750" cy="241296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53000">
                <a:srgbClr val="00CCFF"/>
              </a:gs>
            </a:gsLst>
            <a:lin ang="0" scaled="0"/>
            <a:tileRect/>
          </a:gradFill>
          <a:ln w="25400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2151" name="Line 103"/>
          <p:cNvSpPr>
            <a:spLocks noChangeShapeType="1"/>
          </p:cNvSpPr>
          <p:nvPr/>
        </p:nvSpPr>
        <p:spPr bwMode="auto">
          <a:xfrm>
            <a:off x="8027988" y="2997200"/>
            <a:ext cx="0" cy="8604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1403350" y="2997200"/>
            <a:ext cx="0" cy="8604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18" name="Groep 17"/>
          <p:cNvGrpSpPr/>
          <p:nvPr/>
        </p:nvGrpSpPr>
        <p:grpSpPr>
          <a:xfrm>
            <a:off x="3708116" y="3429000"/>
            <a:ext cx="3946580" cy="216024"/>
            <a:chOff x="3708116" y="3429000"/>
            <a:chExt cx="3946580" cy="216024"/>
          </a:xfrm>
        </p:grpSpPr>
        <p:grpSp>
          <p:nvGrpSpPr>
            <p:cNvPr id="15" name="Groep 14"/>
            <p:cNvGrpSpPr/>
            <p:nvPr/>
          </p:nvGrpSpPr>
          <p:grpSpPr>
            <a:xfrm>
              <a:off x="4140200" y="3429000"/>
              <a:ext cx="3514496" cy="216024"/>
              <a:chOff x="4140200" y="3429000"/>
              <a:chExt cx="3514496" cy="216024"/>
            </a:xfrm>
          </p:grpSpPr>
          <p:sp>
            <p:nvSpPr>
              <p:cNvPr id="2082" name="Rectangle 34"/>
              <p:cNvSpPr>
                <a:spLocks noChangeArrowheads="1"/>
              </p:cNvSpPr>
              <p:nvPr/>
            </p:nvSpPr>
            <p:spPr bwMode="auto">
              <a:xfrm>
                <a:off x="4140200" y="3429000"/>
                <a:ext cx="3514496" cy="215900"/>
              </a:xfrm>
              <a:prstGeom prst="rect">
                <a:avLst/>
              </a:prstGeom>
              <a:solidFill>
                <a:srgbClr val="00CCFF"/>
              </a:solidFill>
              <a:ln w="25400">
                <a:gradFill flip="none" rotWithShape="1">
                  <a:gsLst>
                    <a:gs pos="0">
                      <a:schemeClr val="tx1"/>
                    </a:gs>
                    <a:gs pos="33000">
                      <a:srgbClr val="DDF0F1">
                        <a:lumMod val="0"/>
                        <a:lumOff val="100000"/>
                      </a:srgbClr>
                    </a:gs>
                    <a:gs pos="30000">
                      <a:schemeClr val="tx1"/>
                    </a:gs>
                    <a:gs pos="100000">
                      <a:schemeClr val="accent1">
                        <a:lumMod val="0"/>
                        <a:lumOff val="100000"/>
                      </a:schemeClr>
                    </a:gs>
                  </a:gsLst>
                  <a:lin ang="0" scaled="1"/>
                  <a:tileRect/>
                </a:gra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r>
                  <a:rPr lang="en-GB" altLang="nl-NL" sz="14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GB" altLang="nl-NL" sz="1400" b="1" dirty="0" err="1" smtClean="0">
                    <a:solidFill>
                      <a:schemeClr val="bg1"/>
                    </a:solidFill>
                  </a:rPr>
                  <a:t>Islamitisch</a:t>
                </a:r>
                <a:r>
                  <a:rPr lang="en-GB" altLang="nl-NL" sz="14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GB" altLang="nl-NL" sz="1400" b="1" dirty="0" err="1" smtClean="0">
                    <a:solidFill>
                      <a:schemeClr val="bg1"/>
                    </a:solidFill>
                  </a:rPr>
                  <a:t>Kalifaat</a:t>
                </a:r>
                <a:r>
                  <a:rPr lang="en-GB" altLang="nl-NL" sz="14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GB" altLang="nl-NL" sz="1400" b="1" dirty="0" smtClean="0">
                    <a:solidFill>
                      <a:schemeClr val="bg1"/>
                    </a:solidFill>
                    <a:sym typeface="Wingdings" panose="05000000000000000000" pitchFamily="2" charset="2"/>
                  </a:rPr>
                  <a:t> </a:t>
                </a:r>
                <a:r>
                  <a:rPr lang="en-GB" altLang="nl-NL" sz="1400" b="1" dirty="0" err="1" smtClean="0">
                    <a:solidFill>
                      <a:schemeClr val="bg1"/>
                    </a:solidFill>
                  </a:rPr>
                  <a:t>Ottomaanse</a:t>
                </a:r>
                <a:r>
                  <a:rPr lang="en-GB" altLang="nl-NL" sz="1400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n-GB" altLang="nl-NL" sz="1400" b="1" dirty="0" err="1">
                    <a:solidFill>
                      <a:schemeClr val="bg1"/>
                    </a:solidFill>
                  </a:rPr>
                  <a:t>Rijk</a:t>
                </a:r>
                <a:endParaRPr lang="en-GB" altLang="nl-NL" sz="1400" b="1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5" name="Rechte verbindingslijn 4"/>
              <p:cNvCxnSpPr/>
              <p:nvPr/>
            </p:nvCxnSpPr>
            <p:spPr>
              <a:xfrm>
                <a:off x="4273031" y="3429000"/>
                <a:ext cx="1013073" cy="0"/>
              </a:xfrm>
              <a:prstGeom prst="line">
                <a:avLst/>
              </a:prstGeom>
              <a:ln w="254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Rechte verbindingslijn 72"/>
              <p:cNvCxnSpPr/>
              <p:nvPr/>
            </p:nvCxnSpPr>
            <p:spPr>
              <a:xfrm>
                <a:off x="4273031" y="3645024"/>
                <a:ext cx="1013073" cy="0"/>
              </a:xfrm>
              <a:prstGeom prst="line">
                <a:avLst/>
              </a:prstGeom>
              <a:ln w="25400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Rectangle 102"/>
            <p:cNvSpPr>
              <a:spLocks noChangeArrowheads="1"/>
            </p:cNvSpPr>
            <p:nvPr/>
          </p:nvSpPr>
          <p:spPr bwMode="auto">
            <a:xfrm>
              <a:off x="3708116" y="3450263"/>
              <a:ext cx="575852" cy="187200"/>
            </a:xfrm>
            <a:prstGeom prst="rect">
              <a:avLst/>
            </a:prstGeom>
            <a:gradFill flip="none" rotWithShape="1">
              <a:gsLst>
                <a:gs pos="0">
                  <a:schemeClr val="tx1"/>
                </a:gs>
                <a:gs pos="53000">
                  <a:srgbClr val="00CCFF"/>
                </a:gs>
              </a:gsLst>
              <a:lin ang="0" scaled="0"/>
              <a:tileRect/>
            </a:gradFill>
            <a:ln w="25400">
              <a:noFill/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nl-NL" altLang="nl-NL" sz="1400" b="1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  <p:bldP spid="2058" grpId="0" animBg="1"/>
      <p:bldP spid="2059" grpId="0" animBg="1"/>
      <p:bldP spid="2138" grpId="0" animBg="1"/>
      <p:bldP spid="2139" grpId="0"/>
      <p:bldP spid="2140" grpId="0" animBg="1"/>
      <p:bldP spid="2141" grpId="0"/>
      <p:bldP spid="2144" grpId="0" animBg="1"/>
      <p:bldP spid="2145" grpId="0"/>
      <p:bldP spid="2150" grpId="0" animBg="1"/>
      <p:bldP spid="215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9"/>
          <p:cNvSpPr>
            <a:spLocks noChangeArrowheads="1"/>
          </p:cNvSpPr>
          <p:nvPr/>
        </p:nvSpPr>
        <p:spPr bwMode="auto">
          <a:xfrm>
            <a:off x="827088" y="1700213"/>
            <a:ext cx="2601913" cy="215900"/>
          </a:xfrm>
          <a:prstGeom prst="rect">
            <a:avLst/>
          </a:prstGeom>
          <a:gradFill>
            <a:gsLst>
              <a:gs pos="0">
                <a:schemeClr val="tx1"/>
              </a:gs>
              <a:gs pos="31000">
                <a:srgbClr val="00CCFF"/>
              </a:gs>
            </a:gsLst>
            <a:lin ang="0" scaled="0"/>
          </a:gradFill>
          <a:ln w="25400">
            <a:gradFill flip="none" rotWithShape="1">
              <a:gsLst>
                <a:gs pos="0">
                  <a:schemeClr val="tx1"/>
                </a:gs>
                <a:gs pos="17000">
                  <a:schemeClr val="bg1"/>
                </a:gs>
              </a:gsLst>
              <a:lin ang="0" scaled="0"/>
              <a:tileRect/>
            </a:gra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-36513" y="1341438"/>
            <a:ext cx="6559551" cy="2159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-79376" y="2489201"/>
            <a:ext cx="93630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 flipV="1">
            <a:off x="3348038" y="333375"/>
            <a:ext cx="0" cy="6492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rot="10800000" flipV="1">
            <a:off x="6556375" y="331788"/>
            <a:ext cx="0" cy="94615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-36513" y="981075"/>
            <a:ext cx="3386138" cy="2159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nl-NL" sz="1400" b="1">
                <a:solidFill>
                  <a:schemeClr val="bg1"/>
                </a:solidFill>
              </a:rPr>
              <a:t>	Gemeente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429001" y="1700213"/>
            <a:ext cx="3095623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419475" y="1341438"/>
            <a:ext cx="3103563" cy="2159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grpSp>
        <p:nvGrpSpPr>
          <p:cNvPr id="4144" name="Group 48"/>
          <p:cNvGrpSpPr>
            <a:grpSpLocks/>
          </p:cNvGrpSpPr>
          <p:nvPr/>
        </p:nvGrpSpPr>
        <p:grpSpPr bwMode="auto">
          <a:xfrm>
            <a:off x="2347120" y="617161"/>
            <a:ext cx="539750" cy="2198688"/>
            <a:chOff x="1474" y="346"/>
            <a:chExt cx="340" cy="1385"/>
          </a:xfrm>
        </p:grpSpPr>
        <p:sp>
          <p:nvSpPr>
            <p:cNvPr id="4119" name="Rectangle 23"/>
            <p:cNvSpPr>
              <a:spLocks noChangeArrowheads="1"/>
            </p:cNvSpPr>
            <p:nvPr/>
          </p:nvSpPr>
          <p:spPr bwMode="auto">
            <a:xfrm rot="21000000">
              <a:off x="1601" y="392"/>
              <a:ext cx="64" cy="1315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20" name="Rectangle 24"/>
            <p:cNvSpPr>
              <a:spLocks noChangeArrowheads="1"/>
            </p:cNvSpPr>
            <p:nvPr/>
          </p:nvSpPr>
          <p:spPr bwMode="auto">
            <a:xfrm rot="-765793">
              <a:off x="1655" y="1641"/>
              <a:ext cx="159" cy="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21" name="Rectangle 25"/>
            <p:cNvSpPr>
              <a:spLocks noChangeArrowheads="1"/>
            </p:cNvSpPr>
            <p:nvPr/>
          </p:nvSpPr>
          <p:spPr bwMode="auto">
            <a:xfrm>
              <a:off x="1474" y="346"/>
              <a:ext cx="159" cy="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122" name="Line 26"/>
          <p:cNvSpPr>
            <a:spLocks noChangeShapeType="1"/>
          </p:cNvSpPr>
          <p:nvPr/>
        </p:nvSpPr>
        <p:spPr bwMode="auto">
          <a:xfrm rot="5400000">
            <a:off x="3312319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rot="5400000">
            <a:off x="4896644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rot="5400000">
            <a:off x="6480969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2843213" y="2636838"/>
            <a:ext cx="129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>
                <a:solidFill>
                  <a:schemeClr val="bg1"/>
                </a:solidFill>
              </a:rPr>
              <a:t>Vredesverbond</a:t>
            </a:r>
          </a:p>
          <a:p>
            <a:pPr algn="ctr"/>
            <a:r>
              <a:rPr lang="en-GB" altLang="nl-NL" sz="1200" b="1">
                <a:solidFill>
                  <a:schemeClr val="bg1"/>
                </a:solidFill>
              </a:rPr>
              <a:t>met Israel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21600000">
            <a:off x="4356100" y="2636838"/>
            <a:ext cx="1274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 err="1">
                <a:solidFill>
                  <a:schemeClr val="bg1"/>
                </a:solidFill>
              </a:rPr>
              <a:t>Verbreking</a:t>
            </a:r>
            <a:endParaRPr lang="en-GB" altLang="nl-NL" sz="1200" b="1" dirty="0">
              <a:solidFill>
                <a:schemeClr val="bg1"/>
              </a:solidFill>
            </a:endParaRPr>
          </a:p>
          <a:p>
            <a:pPr algn="ctr"/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 rot="21600000">
            <a:off x="6013450" y="2636838"/>
            <a:ext cx="1123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>
                <a:solidFill>
                  <a:schemeClr val="bg1"/>
                </a:solidFill>
              </a:rPr>
              <a:t>Armageddon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991495" y="1304997"/>
            <a:ext cx="15224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Grote </a:t>
            </a:r>
            <a:r>
              <a:rPr lang="en-GB" altLang="nl-NL" sz="1200" b="1" dirty="0" err="1">
                <a:solidFill>
                  <a:schemeClr val="bg1"/>
                </a:solidFill>
              </a:rPr>
              <a:t>Verdrukking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848100" y="2205038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5434013" y="2205038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3360738" y="404813"/>
            <a:ext cx="15716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Opname</a:t>
            </a:r>
            <a:r>
              <a:rPr lang="en-GB" altLang="nl-NL" sz="1200" b="1" dirty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>
                <a:solidFill>
                  <a:schemeClr val="bg1"/>
                </a:solidFill>
              </a:rPr>
              <a:t>Gemeente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3389313" y="1100139"/>
            <a:ext cx="0" cy="1408112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4973638" y="1357313"/>
            <a:ext cx="0" cy="11525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6557963" y="1100139"/>
            <a:ext cx="0" cy="14097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6588125" y="1341438"/>
            <a:ext cx="1511300" cy="574675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1000-jarig</a:t>
            </a:r>
          </a:p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Vrederijk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6588125" y="404813"/>
            <a:ext cx="10969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Wederkomst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3373438" y="1100138"/>
            <a:ext cx="31670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357688" y="947738"/>
            <a:ext cx="1093787" cy="2746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70</a:t>
            </a:r>
            <a:r>
              <a:rPr lang="en-GB" altLang="nl-NL" sz="1200" b="1" baseline="30000" dirty="0">
                <a:solidFill>
                  <a:schemeClr val="bg1"/>
                </a:solidFill>
              </a:rPr>
              <a:t>e</a:t>
            </a:r>
            <a:r>
              <a:rPr lang="en-GB" altLang="nl-NL" sz="1200" b="1" dirty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jaarweek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3552682" y="1302626"/>
            <a:ext cx="1292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8131175" y="333375"/>
            <a:ext cx="1049338" cy="2016125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Eeuwig-</a:t>
            </a:r>
          </a:p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heid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3752849" y="1662215"/>
            <a:ext cx="2303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nl-NL" sz="1400" b="1" dirty="0" err="1">
                <a:solidFill>
                  <a:schemeClr val="bg1"/>
                </a:solidFill>
              </a:rPr>
              <a:t>Herstelde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Rijk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sp>
        <p:nvSpPr>
          <p:cNvPr id="45" name="Line 28"/>
          <p:cNvSpPr>
            <a:spLocks noChangeShapeType="1"/>
          </p:cNvSpPr>
          <p:nvPr/>
        </p:nvSpPr>
        <p:spPr bwMode="auto">
          <a:xfrm rot="5400000">
            <a:off x="8048039" y="249311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7509194" y="2636788"/>
            <a:ext cx="12105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 smtClean="0">
                <a:solidFill>
                  <a:schemeClr val="bg1"/>
                </a:solidFill>
              </a:rPr>
              <a:t>Finale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oorlog</a:t>
            </a:r>
            <a:endParaRPr lang="en-GB" altLang="nl-NL" sz="1200" b="1" dirty="0">
              <a:solidFill>
                <a:schemeClr val="bg1"/>
              </a:solidFill>
            </a:endParaRPr>
          </a:p>
          <a:p>
            <a:pPr algn="ctr"/>
            <a:r>
              <a:rPr lang="en-GB" altLang="nl-NL" sz="1200" b="1" dirty="0" err="1" smtClean="0">
                <a:solidFill>
                  <a:schemeClr val="bg1"/>
                </a:solidFill>
              </a:rPr>
              <a:t>Eind-oordeel</a:t>
            </a:r>
            <a:endParaRPr lang="en-GB" altLang="nl-NL" sz="1200" b="1" dirty="0" smtClean="0">
              <a:solidFill>
                <a:schemeClr val="bg1"/>
              </a:solidFill>
            </a:endParaRPr>
          </a:p>
          <a:p>
            <a:pPr algn="ctr"/>
            <a:r>
              <a:rPr lang="en-GB" altLang="nl-NL" sz="1200" b="1" dirty="0" err="1" smtClean="0">
                <a:solidFill>
                  <a:schemeClr val="bg1"/>
                </a:solidFill>
              </a:rPr>
              <a:t>Nieuwe</a:t>
            </a:r>
            <a:r>
              <a:rPr lang="en-GB" altLang="nl-NL" sz="1200" b="1" dirty="0" smtClean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hemel</a:t>
            </a:r>
            <a:endParaRPr lang="en-GB" altLang="nl-NL" sz="1200" b="1" dirty="0" smtClean="0">
              <a:solidFill>
                <a:schemeClr val="bg1"/>
              </a:solidFill>
            </a:endParaRPr>
          </a:p>
          <a:p>
            <a:pPr algn="ctr"/>
            <a:r>
              <a:rPr lang="en-GB" altLang="nl-NL" sz="1200" b="1" dirty="0" err="1" smtClean="0">
                <a:solidFill>
                  <a:schemeClr val="bg1"/>
                </a:solidFill>
              </a:rPr>
              <a:t>Nieuwe</a:t>
            </a:r>
            <a:r>
              <a:rPr lang="en-GB" altLang="nl-NL" sz="1200" b="1" dirty="0" smtClean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aarde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5" name="Text Box 32"/>
          <p:cNvSpPr txBox="1">
            <a:spLocks noChangeArrowheads="1"/>
          </p:cNvSpPr>
          <p:nvPr/>
        </p:nvSpPr>
        <p:spPr bwMode="auto">
          <a:xfrm>
            <a:off x="3629139" y="3800360"/>
            <a:ext cx="10054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rgbClr val="FFFF00"/>
                </a:solidFill>
              </a:rPr>
              <a:t>O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fferdienst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6" name="Text Box 32"/>
          <p:cNvSpPr txBox="1">
            <a:spLocks noChangeArrowheads="1"/>
          </p:cNvSpPr>
          <p:nvPr/>
        </p:nvSpPr>
        <p:spPr bwMode="auto">
          <a:xfrm>
            <a:off x="5084504" y="4449773"/>
            <a:ext cx="10727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42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maanden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5106187" y="4233002"/>
            <a:ext cx="26661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Israel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vlucht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naar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bergen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/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woestijn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5098173" y="3799460"/>
            <a:ext cx="18907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rgbClr val="FFFF00"/>
                </a:solidFill>
              </a:rPr>
              <a:t>Tijd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,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tijden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en halve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tijd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5098994" y="4016231"/>
            <a:ext cx="10214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1260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dagen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274614" y="3250310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rgbClr val="FFFF00"/>
                </a:solidFill>
              </a:rPr>
              <a:t>Beest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en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profeet</a:t>
            </a:r>
            <a:endParaRPr lang="en-GB" altLang="nl-NL" sz="1200" b="1" dirty="0" smtClean="0">
              <a:solidFill>
                <a:srgbClr val="FFFF00"/>
              </a:solidFill>
            </a:endParaRPr>
          </a:p>
          <a:p>
            <a:pPr algn="ctr"/>
            <a:r>
              <a:rPr lang="en-GB" altLang="nl-NL" sz="1200" b="1" dirty="0" smtClean="0">
                <a:solidFill>
                  <a:srgbClr val="FFFF00"/>
                </a:solidFill>
              </a:rPr>
              <a:t>(Antichrist)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rot="5400000">
            <a:off x="1681957" y="249311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1593850" y="2565350"/>
            <a:ext cx="403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NU</a:t>
            </a:r>
          </a:p>
        </p:txBody>
      </p:sp>
      <p:grpSp>
        <p:nvGrpSpPr>
          <p:cNvPr id="64" name="Group 56"/>
          <p:cNvGrpSpPr>
            <a:grpSpLocks/>
          </p:cNvGrpSpPr>
          <p:nvPr/>
        </p:nvGrpSpPr>
        <p:grpSpPr bwMode="auto">
          <a:xfrm>
            <a:off x="478946" y="1305401"/>
            <a:ext cx="504825" cy="292100"/>
            <a:chOff x="657" y="1253"/>
            <a:chExt cx="3871" cy="2243"/>
          </a:xfrm>
        </p:grpSpPr>
        <p:pic>
          <p:nvPicPr>
            <p:cNvPr id="65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68" name="Line 92"/>
          <p:cNvSpPr>
            <a:spLocks noChangeShapeType="1"/>
          </p:cNvSpPr>
          <p:nvPr/>
        </p:nvSpPr>
        <p:spPr bwMode="auto">
          <a:xfrm rot="5400000">
            <a:off x="657705" y="2493277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9" name="Text Box 93"/>
          <p:cNvSpPr txBox="1">
            <a:spLocks noChangeArrowheads="1"/>
          </p:cNvSpPr>
          <p:nvPr/>
        </p:nvSpPr>
        <p:spPr bwMode="auto">
          <a:xfrm>
            <a:off x="569599" y="2565508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1948</a:t>
            </a:r>
          </a:p>
        </p:txBody>
      </p:sp>
      <p:sp>
        <p:nvSpPr>
          <p:cNvPr id="70" name="Line 103"/>
          <p:cNvSpPr>
            <a:spLocks noChangeShapeType="1"/>
          </p:cNvSpPr>
          <p:nvPr/>
        </p:nvSpPr>
        <p:spPr bwMode="auto">
          <a:xfrm>
            <a:off x="729937" y="1563069"/>
            <a:ext cx="0" cy="842101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" name="Rectangle 70"/>
          <p:cNvSpPr>
            <a:spLocks noChangeArrowheads="1"/>
          </p:cNvSpPr>
          <p:nvPr/>
        </p:nvSpPr>
        <p:spPr bwMode="auto">
          <a:xfrm>
            <a:off x="3131517" y="1354600"/>
            <a:ext cx="360363" cy="18720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75" name="Rectangle 70"/>
          <p:cNvSpPr>
            <a:spLocks noChangeArrowheads="1"/>
          </p:cNvSpPr>
          <p:nvPr/>
        </p:nvSpPr>
        <p:spPr bwMode="auto">
          <a:xfrm>
            <a:off x="3328120" y="1716505"/>
            <a:ext cx="360363" cy="187325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53" name="Text Box 32"/>
          <p:cNvSpPr txBox="1">
            <a:spLocks noChangeArrowheads="1"/>
          </p:cNvSpPr>
          <p:nvPr/>
        </p:nvSpPr>
        <p:spPr bwMode="auto">
          <a:xfrm>
            <a:off x="3211315" y="4666853"/>
            <a:ext cx="140775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Begin der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weeën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4" name="Text Box 32"/>
          <p:cNvSpPr txBox="1">
            <a:spLocks noChangeArrowheads="1"/>
          </p:cNvSpPr>
          <p:nvPr/>
        </p:nvSpPr>
        <p:spPr bwMode="auto">
          <a:xfrm>
            <a:off x="5106187" y="4883313"/>
            <a:ext cx="88517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6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schalen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71" name="Text Box 32"/>
          <p:cNvSpPr txBox="1">
            <a:spLocks noChangeArrowheads="1"/>
          </p:cNvSpPr>
          <p:nvPr/>
        </p:nvSpPr>
        <p:spPr bwMode="auto">
          <a:xfrm>
            <a:off x="5098173" y="4666544"/>
            <a:ext cx="9813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6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bazuinen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73" name="Text Box 32"/>
          <p:cNvSpPr txBox="1">
            <a:spLocks noChangeArrowheads="1"/>
          </p:cNvSpPr>
          <p:nvPr/>
        </p:nvSpPr>
        <p:spPr bwMode="auto">
          <a:xfrm>
            <a:off x="2965495" y="4450229"/>
            <a:ext cx="166904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144.000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verzegelden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76" name="Text Box 32"/>
          <p:cNvSpPr txBox="1">
            <a:spLocks noChangeArrowheads="1"/>
          </p:cNvSpPr>
          <p:nvPr/>
        </p:nvSpPr>
        <p:spPr bwMode="auto">
          <a:xfrm>
            <a:off x="3839244" y="4233606"/>
            <a:ext cx="7825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6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zegels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79" name="Text Box 29"/>
          <p:cNvSpPr txBox="1">
            <a:spLocks noChangeArrowheads="1"/>
          </p:cNvSpPr>
          <p:nvPr/>
        </p:nvSpPr>
        <p:spPr bwMode="auto">
          <a:xfrm>
            <a:off x="3373438" y="4016983"/>
            <a:ext cx="12666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nl-NL" sz="1200" b="1" dirty="0" smtClean="0">
                <a:solidFill>
                  <a:srgbClr val="FFFF00"/>
                </a:solidFill>
              </a:rPr>
              <a:t>Gog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uit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Magog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529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71" grpId="0"/>
      <p:bldP spid="73" grpId="0"/>
      <p:bldP spid="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9820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5125" name="Picture 5" descr="Beeld Nebukadnezar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0"/>
            <a:ext cx="1944687" cy="6308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00338" y="1052513"/>
            <a:ext cx="1295400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Babel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995738" y="1052513"/>
            <a:ext cx="2808287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Medo-Perzische Rijk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804025" y="1052513"/>
            <a:ext cx="792163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Griekse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596188" y="1052513"/>
            <a:ext cx="1614487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Romeinse Rijk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-66675" y="1628775"/>
            <a:ext cx="93503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557463" y="170180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612 v.Chr.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084888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334 v.Chr.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045325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323 v.Chr.</a:t>
            </a: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rot="5400000">
            <a:off x="2629694" y="16295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6731794" y="16295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5400000">
            <a:off x="7163593" y="1637507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107950" y="3429000"/>
            <a:ext cx="2592388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Romeinse Rijk</a:t>
            </a: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-107950" y="3946525"/>
            <a:ext cx="94107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rot="5400000">
            <a:off x="2700337" y="836613"/>
            <a:ext cx="5746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3349625" y="373063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Daniel</a:t>
            </a: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3276600" y="57308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Ezechiel</a:t>
            </a: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4140200" y="836613"/>
            <a:ext cx="5746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rot="5400000">
            <a:off x="4067175" y="549275"/>
            <a:ext cx="649288" cy="5032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rot="5400000">
            <a:off x="4248150" y="657226"/>
            <a:ext cx="504825" cy="431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4691063" y="428625"/>
            <a:ext cx="817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Nehemia</a:t>
            </a: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4572000" y="260350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Ezra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3851275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539 v.Chr.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rot="5400000">
            <a:off x="3923506" y="162798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2987675" y="620713"/>
            <a:ext cx="143986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 rot="5400000">
            <a:off x="241220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2339975" y="401796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41220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2339975" y="401796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67" name="Rectangle 20"/>
          <p:cNvSpPr>
            <a:spLocks noChangeArrowheads="1"/>
          </p:cNvSpPr>
          <p:nvPr/>
        </p:nvSpPr>
        <p:spPr bwMode="auto">
          <a:xfrm>
            <a:off x="6146939" y="3437766"/>
            <a:ext cx="2592388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 dirty="0" err="1" smtClean="0">
                <a:solidFill>
                  <a:schemeClr val="bg1"/>
                </a:solidFill>
              </a:rPr>
              <a:t>Messiaans</a:t>
            </a:r>
            <a:r>
              <a:rPr lang="en-GB" altLang="nl-NL" sz="1400" b="1" dirty="0" smtClean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 smtClean="0">
                <a:solidFill>
                  <a:schemeClr val="bg1"/>
                </a:solidFill>
              </a:rPr>
              <a:t>vrederijk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cxnSp>
        <p:nvCxnSpPr>
          <p:cNvPr id="3" name="Rechte verbindingslijn 2"/>
          <p:cNvCxnSpPr/>
          <p:nvPr/>
        </p:nvCxnSpPr>
        <p:spPr>
          <a:xfrm>
            <a:off x="2557463" y="3536950"/>
            <a:ext cx="3527425" cy="0"/>
          </a:xfrm>
          <a:prstGeom prst="line">
            <a:avLst/>
          </a:prstGeom>
          <a:ln w="28575">
            <a:solidFill>
              <a:srgbClr val="00CC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-12700" y="4090988"/>
            <a:ext cx="590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 v.C.</a:t>
            </a:r>
          </a:p>
        </p:txBody>
      </p:sp>
      <p:sp>
        <p:nvSpPr>
          <p:cNvPr id="71" name="Text Box 16"/>
          <p:cNvSpPr txBox="1">
            <a:spLocks noChangeArrowheads="1"/>
          </p:cNvSpPr>
          <p:nvPr/>
        </p:nvSpPr>
        <p:spPr bwMode="auto">
          <a:xfrm>
            <a:off x="611188" y="40179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33</a:t>
            </a:r>
          </a:p>
        </p:txBody>
      </p:sp>
      <p:grpSp>
        <p:nvGrpSpPr>
          <p:cNvPr id="72" name="Group 26"/>
          <p:cNvGrpSpPr>
            <a:grpSpLocks/>
          </p:cNvGrpSpPr>
          <p:nvPr/>
        </p:nvGrpSpPr>
        <p:grpSpPr bwMode="auto">
          <a:xfrm>
            <a:off x="555625" y="2843213"/>
            <a:ext cx="395288" cy="576262"/>
            <a:chOff x="713" y="2296"/>
            <a:chExt cx="249" cy="363"/>
          </a:xfrm>
        </p:grpSpPr>
        <p:sp>
          <p:nvSpPr>
            <p:cNvPr id="74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76" name="Line 25"/>
          <p:cNvSpPr>
            <a:spLocks noChangeShapeType="1"/>
          </p:cNvSpPr>
          <p:nvPr/>
        </p:nvSpPr>
        <p:spPr bwMode="auto">
          <a:xfrm rot="5400000">
            <a:off x="683419" y="394731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7" name="Line 28"/>
          <p:cNvSpPr>
            <a:spLocks noChangeShapeType="1"/>
          </p:cNvSpPr>
          <p:nvPr/>
        </p:nvSpPr>
        <p:spPr bwMode="auto">
          <a:xfrm rot="5400000">
            <a:off x="-469106" y="3429794"/>
            <a:ext cx="1296988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5909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7" grpId="0" animBg="1"/>
      <p:bldP spid="2060" grpId="0"/>
      <p:bldP spid="2061" grpId="0"/>
      <p:bldP spid="2062" grpId="0"/>
      <p:bldP spid="2065" grpId="0" animBg="1"/>
      <p:bldP spid="2066" grpId="0" animBg="1"/>
      <p:bldP spid="2067" grpId="0" animBg="1"/>
      <p:bldP spid="2068" grpId="0" animBg="1"/>
      <p:bldP spid="2069" grpId="0" animBg="1"/>
      <p:bldP spid="2077" grpId="0" animBg="1"/>
      <p:bldP spid="2114" grpId="0" animBg="1"/>
      <p:bldP spid="2115" grpId="0" animBg="1"/>
      <p:bldP spid="2116" grpId="0" animBg="1"/>
      <p:bldP spid="2117" grpId="0"/>
      <p:bldP spid="2118" grpId="0"/>
      <p:bldP spid="2130" grpId="0"/>
      <p:bldP spid="2131" grpId="0" animBg="1"/>
      <p:bldP spid="2134" grpId="0" animBg="1"/>
      <p:bldP spid="2136" grpId="0" animBg="1"/>
      <p:bldP spid="2137" grpId="0"/>
      <p:bldP spid="2142" grpId="0" animBg="1"/>
      <p:bldP spid="2143" grpId="0"/>
      <p:bldP spid="67" grpId="0" animBg="1"/>
      <p:bldP spid="70" grpId="0"/>
      <p:bldP spid="71" grpId="0"/>
      <p:bldP spid="76" grpId="0" animBg="1"/>
      <p:bldP spid="7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-79376" y="2489201"/>
            <a:ext cx="93630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rot="10800000" flipV="1">
            <a:off x="6556375" y="331788"/>
            <a:ext cx="0" cy="94615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429001" y="1700213"/>
            <a:ext cx="3095623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419475" y="1341438"/>
            <a:ext cx="3103563" cy="2159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grpSp>
        <p:nvGrpSpPr>
          <p:cNvPr id="4108" name="Group 12"/>
          <p:cNvGrpSpPr>
            <a:grpSpLocks/>
          </p:cNvGrpSpPr>
          <p:nvPr/>
        </p:nvGrpSpPr>
        <p:grpSpPr bwMode="auto">
          <a:xfrm>
            <a:off x="2732885" y="1307306"/>
            <a:ext cx="523875" cy="282575"/>
            <a:chOff x="657" y="1253"/>
            <a:chExt cx="3871" cy="2243"/>
          </a:xfrm>
        </p:grpSpPr>
        <p:pic>
          <p:nvPicPr>
            <p:cNvPr id="4109" name="Picture 13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122" name="Line 26"/>
          <p:cNvSpPr>
            <a:spLocks noChangeShapeType="1"/>
          </p:cNvSpPr>
          <p:nvPr/>
        </p:nvSpPr>
        <p:spPr bwMode="auto">
          <a:xfrm rot="5400000">
            <a:off x="3312319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rot="5400000">
            <a:off x="4896644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rot="5400000">
            <a:off x="6480969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21600000">
            <a:off x="4356100" y="2636838"/>
            <a:ext cx="1274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 err="1">
                <a:solidFill>
                  <a:schemeClr val="bg1"/>
                </a:solidFill>
              </a:rPr>
              <a:t>Verbreking</a:t>
            </a:r>
            <a:endParaRPr lang="en-GB" altLang="nl-NL" sz="1200" b="1" dirty="0">
              <a:solidFill>
                <a:schemeClr val="bg1"/>
              </a:solidFill>
            </a:endParaRPr>
          </a:p>
          <a:p>
            <a:pPr algn="ctr"/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991495" y="1304997"/>
            <a:ext cx="15224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Grote </a:t>
            </a:r>
            <a:r>
              <a:rPr lang="en-GB" altLang="nl-NL" sz="1200" b="1" dirty="0" err="1">
                <a:solidFill>
                  <a:schemeClr val="bg1"/>
                </a:solidFill>
              </a:rPr>
              <a:t>Verdrukking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848100" y="2205038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5434013" y="2205038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3389313" y="1100139"/>
            <a:ext cx="0" cy="1408112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4973638" y="1357313"/>
            <a:ext cx="0" cy="11525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6557963" y="1100139"/>
            <a:ext cx="0" cy="14097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6588125" y="404813"/>
            <a:ext cx="10969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Wederkomst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3373438" y="1100138"/>
            <a:ext cx="31670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357688" y="947738"/>
            <a:ext cx="1093787" cy="2746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70</a:t>
            </a:r>
            <a:r>
              <a:rPr lang="en-GB" altLang="nl-NL" sz="1200" b="1" baseline="30000" dirty="0">
                <a:solidFill>
                  <a:schemeClr val="bg1"/>
                </a:solidFill>
              </a:rPr>
              <a:t>e</a:t>
            </a:r>
            <a:r>
              <a:rPr lang="en-GB" altLang="nl-NL" sz="1200" b="1" dirty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jaarweek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3552682" y="1302626"/>
            <a:ext cx="1292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1123157" y="1660820"/>
            <a:ext cx="2303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nl-NL" sz="1400" b="1" dirty="0" err="1">
                <a:solidFill>
                  <a:schemeClr val="bg1"/>
                </a:solidFill>
              </a:rPr>
              <a:t>Herstelde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Rijk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sp>
        <p:nvSpPr>
          <p:cNvPr id="54" name="Text Box 32"/>
          <p:cNvSpPr txBox="1">
            <a:spLocks noChangeArrowheads="1"/>
          </p:cNvSpPr>
          <p:nvPr/>
        </p:nvSpPr>
        <p:spPr bwMode="auto">
          <a:xfrm>
            <a:off x="4906958" y="1307326"/>
            <a:ext cx="169148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chemeClr val="bg1"/>
                </a:solidFill>
              </a:rPr>
              <a:t>Gruwel</a:t>
            </a:r>
            <a:r>
              <a:rPr lang="en-GB" altLang="nl-NL" sz="1200" b="1" dirty="0" smtClean="0">
                <a:solidFill>
                  <a:schemeClr val="bg1"/>
                </a:solidFill>
              </a:rPr>
              <a:t>, </a:t>
            </a:r>
            <a:r>
              <a:rPr lang="en-GB" altLang="nl-NL" sz="1200" b="1" dirty="0" err="1">
                <a:solidFill>
                  <a:schemeClr val="bg1"/>
                </a:solidFill>
              </a:rPr>
              <a:t>v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erwoesting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5" name="Text Box 32"/>
          <p:cNvSpPr txBox="1">
            <a:spLocks noChangeArrowheads="1"/>
          </p:cNvSpPr>
          <p:nvPr/>
        </p:nvSpPr>
        <p:spPr bwMode="auto">
          <a:xfrm>
            <a:off x="3613943" y="3232230"/>
            <a:ext cx="10054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rgbClr val="FFFF00"/>
                </a:solidFill>
              </a:rPr>
              <a:t>O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fferdienst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6" name="Text Box 32"/>
          <p:cNvSpPr txBox="1">
            <a:spLocks noChangeArrowheads="1"/>
          </p:cNvSpPr>
          <p:nvPr/>
        </p:nvSpPr>
        <p:spPr bwMode="auto">
          <a:xfrm>
            <a:off x="5069308" y="3846088"/>
            <a:ext cx="10727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42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maanden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7" name="Text Box 32"/>
          <p:cNvSpPr txBox="1">
            <a:spLocks noChangeArrowheads="1"/>
          </p:cNvSpPr>
          <p:nvPr/>
        </p:nvSpPr>
        <p:spPr bwMode="auto">
          <a:xfrm>
            <a:off x="4354601" y="2007181"/>
            <a:ext cx="13885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rgbClr val="FFFF00"/>
                </a:solidFill>
              </a:rPr>
              <a:t>Beest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en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profeet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5090991" y="3645087"/>
            <a:ext cx="26661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Israel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vlucht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naar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bergen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/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woestijn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9" name="Text Box 32"/>
          <p:cNvSpPr txBox="1">
            <a:spLocks noChangeArrowheads="1"/>
          </p:cNvSpPr>
          <p:nvPr/>
        </p:nvSpPr>
        <p:spPr bwMode="auto">
          <a:xfrm>
            <a:off x="5082977" y="3450877"/>
            <a:ext cx="10214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1290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dagen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5082977" y="3231330"/>
            <a:ext cx="18907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rgbClr val="FFFF00"/>
                </a:solidFill>
              </a:rPr>
              <a:t>Tijd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,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tijden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en halve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tijd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5082977" y="3445104"/>
            <a:ext cx="10214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1260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dagen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327455" y="1668189"/>
            <a:ext cx="138852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chemeClr val="bg1"/>
                </a:solidFill>
              </a:rPr>
              <a:t>Beest</a:t>
            </a:r>
            <a:r>
              <a:rPr lang="en-GB" altLang="nl-NL" sz="1200" b="1" dirty="0" smtClean="0">
                <a:solidFill>
                  <a:schemeClr val="bg1"/>
                </a:solidFill>
              </a:rPr>
              <a:t> en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profeet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63" name="Text Box 31"/>
          <p:cNvSpPr txBox="1">
            <a:spLocks noChangeArrowheads="1"/>
          </p:cNvSpPr>
          <p:nvPr/>
        </p:nvSpPr>
        <p:spPr bwMode="auto">
          <a:xfrm rot="21600000">
            <a:off x="6013450" y="2636838"/>
            <a:ext cx="1123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>
                <a:solidFill>
                  <a:schemeClr val="bg1"/>
                </a:solidFill>
              </a:rPr>
              <a:t>Armageddon</a:t>
            </a:r>
          </a:p>
        </p:txBody>
      </p:sp>
    </p:spTree>
    <p:extLst>
      <p:ext uri="{BB962C8B-B14F-4D97-AF65-F5344CB8AC3E}">
        <p14:creationId xmlns:p14="http://schemas.microsoft.com/office/powerpoint/2010/main" val="2014542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 animBg="1"/>
      <p:bldP spid="4106" grpId="0" animBg="1"/>
      <p:bldP spid="4107" grpId="0" animBg="1"/>
      <p:bldP spid="4122" grpId="0" animBg="1"/>
      <p:bldP spid="4123" grpId="0" animBg="1"/>
      <p:bldP spid="4124" grpId="0" animBg="1"/>
      <p:bldP spid="4126" grpId="0"/>
      <p:bldP spid="4128" grpId="0"/>
      <p:bldP spid="4129" grpId="0"/>
      <p:bldP spid="4130" grpId="0"/>
      <p:bldP spid="4132" grpId="0" animBg="1"/>
      <p:bldP spid="4133" grpId="0" animBg="1"/>
      <p:bldP spid="4134" grpId="0" animBg="1"/>
      <p:bldP spid="4136" grpId="0"/>
      <p:bldP spid="4137" grpId="0" animBg="1"/>
      <p:bldP spid="4138" grpId="0" animBg="1"/>
      <p:bldP spid="4139" grpId="0"/>
      <p:bldP spid="4142" grpId="0"/>
      <p:bldP spid="54" grpId="0"/>
      <p:bldP spid="54" grpId="1"/>
      <p:bldP spid="55" grpId="0"/>
      <p:bldP spid="56" grpId="0"/>
      <p:bldP spid="57" grpId="0"/>
      <p:bldP spid="57" grpId="1"/>
      <p:bldP spid="58" grpId="0"/>
      <p:bldP spid="59" grpId="0"/>
      <p:bldP spid="59" grpId="1"/>
      <p:bldP spid="60" grpId="0"/>
      <p:bldP spid="61" grpId="0"/>
      <p:bldP spid="62" grpId="0"/>
      <p:bldP spid="6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00338" y="1052513"/>
            <a:ext cx="1295400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Babel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995738" y="1052513"/>
            <a:ext cx="2808287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Medo-Perzische Rijk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804025" y="1052513"/>
            <a:ext cx="792163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Griekse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596188" y="1052513"/>
            <a:ext cx="1614487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Romeinse Rijk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-66675" y="1628775"/>
            <a:ext cx="93503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557463" y="170180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612 v.Chr.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084888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334 v.Chr.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045325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323 v.Chr.</a:t>
            </a: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rot="5400000">
            <a:off x="2629694" y="16295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6731794" y="16295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5400000">
            <a:off x="7163593" y="1637507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107950" y="3429000"/>
            <a:ext cx="2592388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Romeinse Rijk</a:t>
            </a: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-107950" y="3946525"/>
            <a:ext cx="94107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rot="5400000">
            <a:off x="2700337" y="836613"/>
            <a:ext cx="5746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3349625" y="373063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Daniel</a:t>
            </a:r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3276600" y="57308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Ezechiel</a:t>
            </a: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4140200" y="836613"/>
            <a:ext cx="5746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rot="5400000">
            <a:off x="4067175" y="549275"/>
            <a:ext cx="649288" cy="5032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rot="5400000">
            <a:off x="4248150" y="657226"/>
            <a:ext cx="504825" cy="431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4691063" y="428625"/>
            <a:ext cx="817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Nehemia</a:t>
            </a: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4572000" y="260350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Ezra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3851275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539 </a:t>
            </a:r>
            <a:r>
              <a:rPr lang="en-GB" altLang="nl-NL" sz="1200" b="1" dirty="0" err="1">
                <a:solidFill>
                  <a:schemeClr val="bg1"/>
                </a:solidFill>
              </a:rPr>
              <a:t>v.Chr</a:t>
            </a:r>
            <a:r>
              <a:rPr lang="en-GB" altLang="nl-NL" sz="12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rot="5400000">
            <a:off x="3923506" y="162798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2987675" y="620713"/>
            <a:ext cx="143986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 rot="5400000">
            <a:off x="241220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2339975" y="401796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41220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2339975" y="401796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476</a:t>
            </a:r>
          </a:p>
        </p:txBody>
      </p:sp>
      <p:cxnSp>
        <p:nvCxnSpPr>
          <p:cNvPr id="3" name="Rechte verbindingslijn 2"/>
          <p:cNvCxnSpPr/>
          <p:nvPr/>
        </p:nvCxnSpPr>
        <p:spPr>
          <a:xfrm>
            <a:off x="2557463" y="3536950"/>
            <a:ext cx="4407544" cy="0"/>
          </a:xfrm>
          <a:prstGeom prst="line">
            <a:avLst/>
          </a:prstGeom>
          <a:ln w="28575">
            <a:solidFill>
              <a:srgbClr val="00CC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 Box 15"/>
          <p:cNvSpPr txBox="1">
            <a:spLocks noChangeArrowheads="1"/>
          </p:cNvSpPr>
          <p:nvPr/>
        </p:nvSpPr>
        <p:spPr bwMode="auto">
          <a:xfrm>
            <a:off x="-12700" y="4090988"/>
            <a:ext cx="590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 v.C.</a:t>
            </a:r>
          </a:p>
        </p:txBody>
      </p:sp>
      <p:sp>
        <p:nvSpPr>
          <p:cNvPr id="71" name="Text Box 16"/>
          <p:cNvSpPr txBox="1">
            <a:spLocks noChangeArrowheads="1"/>
          </p:cNvSpPr>
          <p:nvPr/>
        </p:nvSpPr>
        <p:spPr bwMode="auto">
          <a:xfrm>
            <a:off x="611188" y="40179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33</a:t>
            </a:r>
          </a:p>
        </p:txBody>
      </p:sp>
      <p:grpSp>
        <p:nvGrpSpPr>
          <p:cNvPr id="72" name="Group 26"/>
          <p:cNvGrpSpPr>
            <a:grpSpLocks/>
          </p:cNvGrpSpPr>
          <p:nvPr/>
        </p:nvGrpSpPr>
        <p:grpSpPr bwMode="auto">
          <a:xfrm>
            <a:off x="555625" y="2843213"/>
            <a:ext cx="395288" cy="576262"/>
            <a:chOff x="713" y="2296"/>
            <a:chExt cx="249" cy="363"/>
          </a:xfrm>
        </p:grpSpPr>
        <p:sp>
          <p:nvSpPr>
            <p:cNvPr id="74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75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76" name="Line 25"/>
          <p:cNvSpPr>
            <a:spLocks noChangeShapeType="1"/>
          </p:cNvSpPr>
          <p:nvPr/>
        </p:nvSpPr>
        <p:spPr bwMode="auto">
          <a:xfrm rot="5400000">
            <a:off x="683419" y="394731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7" name="Line 28"/>
          <p:cNvSpPr>
            <a:spLocks noChangeShapeType="1"/>
          </p:cNvSpPr>
          <p:nvPr/>
        </p:nvSpPr>
        <p:spPr bwMode="auto">
          <a:xfrm rot="5400000">
            <a:off x="-469106" y="3429794"/>
            <a:ext cx="1296988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39" name="Line 4"/>
          <p:cNvSpPr>
            <a:spLocks noChangeShapeType="1"/>
          </p:cNvSpPr>
          <p:nvPr/>
        </p:nvSpPr>
        <p:spPr bwMode="auto">
          <a:xfrm rot="10800000" flipV="1">
            <a:off x="6980882" y="2066824"/>
            <a:ext cx="0" cy="94615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3853508" y="3435249"/>
            <a:ext cx="3095623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41" name="Rectangle 11"/>
          <p:cNvSpPr>
            <a:spLocks noChangeArrowheads="1"/>
          </p:cNvSpPr>
          <p:nvPr/>
        </p:nvSpPr>
        <p:spPr bwMode="auto">
          <a:xfrm>
            <a:off x="3843982" y="3076474"/>
            <a:ext cx="3103563" cy="2159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grpSp>
        <p:nvGrpSpPr>
          <p:cNvPr id="42" name="Group 12"/>
          <p:cNvGrpSpPr>
            <a:grpSpLocks/>
          </p:cNvGrpSpPr>
          <p:nvPr/>
        </p:nvGrpSpPr>
        <p:grpSpPr bwMode="auto">
          <a:xfrm>
            <a:off x="3157392" y="3042342"/>
            <a:ext cx="523875" cy="282575"/>
            <a:chOff x="657" y="1253"/>
            <a:chExt cx="3871" cy="2243"/>
          </a:xfrm>
        </p:grpSpPr>
        <p:pic>
          <p:nvPicPr>
            <p:cNvPr id="43" name="Picture 13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4" name="Rectangle 14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5" name="Rectangle 15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9" name="Text Box 32"/>
          <p:cNvSpPr txBox="1">
            <a:spLocks noChangeArrowheads="1"/>
          </p:cNvSpPr>
          <p:nvPr/>
        </p:nvSpPr>
        <p:spPr bwMode="auto">
          <a:xfrm>
            <a:off x="5416002" y="3040033"/>
            <a:ext cx="15224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Grote </a:t>
            </a:r>
            <a:r>
              <a:rPr lang="en-GB" altLang="nl-NL" sz="1200" b="1" dirty="0" err="1">
                <a:solidFill>
                  <a:schemeClr val="bg1"/>
                </a:solidFill>
              </a:rPr>
              <a:t>Verdrukking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0" name="Text Box 33"/>
          <p:cNvSpPr txBox="1">
            <a:spLocks noChangeArrowheads="1"/>
          </p:cNvSpPr>
          <p:nvPr/>
        </p:nvSpPr>
        <p:spPr bwMode="auto">
          <a:xfrm>
            <a:off x="4272607" y="3940074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1" name="Text Box 34"/>
          <p:cNvSpPr txBox="1">
            <a:spLocks noChangeArrowheads="1"/>
          </p:cNvSpPr>
          <p:nvPr/>
        </p:nvSpPr>
        <p:spPr bwMode="auto">
          <a:xfrm>
            <a:off x="5858520" y="3940074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2" name="Line 36"/>
          <p:cNvSpPr>
            <a:spLocks noChangeShapeType="1"/>
          </p:cNvSpPr>
          <p:nvPr/>
        </p:nvSpPr>
        <p:spPr bwMode="auto">
          <a:xfrm>
            <a:off x="3813820" y="2835175"/>
            <a:ext cx="0" cy="1408112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3" name="Line 37"/>
          <p:cNvSpPr>
            <a:spLocks noChangeShapeType="1"/>
          </p:cNvSpPr>
          <p:nvPr/>
        </p:nvSpPr>
        <p:spPr bwMode="auto">
          <a:xfrm>
            <a:off x="5398145" y="3092349"/>
            <a:ext cx="0" cy="11525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4" name="Line 38"/>
          <p:cNvSpPr>
            <a:spLocks noChangeShapeType="1"/>
          </p:cNvSpPr>
          <p:nvPr/>
        </p:nvSpPr>
        <p:spPr bwMode="auto">
          <a:xfrm>
            <a:off x="6982470" y="2835175"/>
            <a:ext cx="0" cy="14097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5" name="Text Box 40"/>
          <p:cNvSpPr txBox="1">
            <a:spLocks noChangeArrowheads="1"/>
          </p:cNvSpPr>
          <p:nvPr/>
        </p:nvSpPr>
        <p:spPr bwMode="auto">
          <a:xfrm>
            <a:off x="7012632" y="2139849"/>
            <a:ext cx="10969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Wederkomst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6" name="Line 41"/>
          <p:cNvSpPr>
            <a:spLocks noChangeShapeType="1"/>
          </p:cNvSpPr>
          <p:nvPr/>
        </p:nvSpPr>
        <p:spPr bwMode="auto">
          <a:xfrm>
            <a:off x="3797945" y="2835174"/>
            <a:ext cx="31670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7" name="Text Box 42"/>
          <p:cNvSpPr txBox="1">
            <a:spLocks noChangeArrowheads="1"/>
          </p:cNvSpPr>
          <p:nvPr/>
        </p:nvSpPr>
        <p:spPr bwMode="auto">
          <a:xfrm>
            <a:off x="4782195" y="2682774"/>
            <a:ext cx="1093787" cy="2746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70</a:t>
            </a:r>
            <a:r>
              <a:rPr lang="en-GB" altLang="nl-NL" sz="1200" b="1" baseline="30000" dirty="0">
                <a:solidFill>
                  <a:schemeClr val="bg1"/>
                </a:solidFill>
              </a:rPr>
              <a:t>e</a:t>
            </a:r>
            <a:r>
              <a:rPr lang="en-GB" altLang="nl-NL" sz="1200" b="1" dirty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jaarweek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8" name="Text Box 43"/>
          <p:cNvSpPr txBox="1">
            <a:spLocks noChangeArrowheads="1"/>
          </p:cNvSpPr>
          <p:nvPr/>
        </p:nvSpPr>
        <p:spPr bwMode="auto">
          <a:xfrm>
            <a:off x="3977189" y="3037662"/>
            <a:ext cx="1292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9" name="Text Box 46"/>
          <p:cNvSpPr txBox="1">
            <a:spLocks noChangeArrowheads="1"/>
          </p:cNvSpPr>
          <p:nvPr/>
        </p:nvSpPr>
        <p:spPr bwMode="auto">
          <a:xfrm>
            <a:off x="4264270" y="3387625"/>
            <a:ext cx="2303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nl-NL" sz="1400" b="1" dirty="0" err="1">
                <a:solidFill>
                  <a:schemeClr val="bg1"/>
                </a:solidFill>
              </a:rPr>
              <a:t>Herstelde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Rijk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grpSp>
        <p:nvGrpSpPr>
          <p:cNvPr id="65" name="Group 48"/>
          <p:cNvGrpSpPr>
            <a:grpSpLocks/>
          </p:cNvGrpSpPr>
          <p:nvPr/>
        </p:nvGrpSpPr>
        <p:grpSpPr bwMode="auto">
          <a:xfrm>
            <a:off x="4309418" y="2411739"/>
            <a:ext cx="539750" cy="2198688"/>
            <a:chOff x="1474" y="346"/>
            <a:chExt cx="340" cy="1385"/>
          </a:xfrm>
        </p:grpSpPr>
        <p:sp>
          <p:nvSpPr>
            <p:cNvPr id="66" name="Rectangle 23"/>
            <p:cNvSpPr>
              <a:spLocks noChangeArrowheads="1"/>
            </p:cNvSpPr>
            <p:nvPr/>
          </p:nvSpPr>
          <p:spPr bwMode="auto">
            <a:xfrm rot="21000000">
              <a:off x="1601" y="392"/>
              <a:ext cx="64" cy="1315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bg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68" name="Rectangle 24"/>
            <p:cNvSpPr>
              <a:spLocks noChangeArrowheads="1"/>
            </p:cNvSpPr>
            <p:nvPr/>
          </p:nvSpPr>
          <p:spPr bwMode="auto">
            <a:xfrm rot="-765793">
              <a:off x="1655" y="1641"/>
              <a:ext cx="159" cy="9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69" name="Rectangle 25"/>
            <p:cNvSpPr>
              <a:spLocks noChangeArrowheads="1"/>
            </p:cNvSpPr>
            <p:nvPr/>
          </p:nvSpPr>
          <p:spPr bwMode="auto">
            <a:xfrm>
              <a:off x="1474" y="346"/>
              <a:ext cx="159" cy="90"/>
            </a:xfrm>
            <a:prstGeom prst="rect">
              <a:avLst/>
            </a:prstGeom>
            <a:solidFill>
              <a:schemeClr val="tx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67" name="Rectangle 20"/>
          <p:cNvSpPr>
            <a:spLocks noChangeArrowheads="1"/>
          </p:cNvSpPr>
          <p:nvPr/>
        </p:nvSpPr>
        <p:spPr bwMode="auto">
          <a:xfrm>
            <a:off x="7004680" y="3429000"/>
            <a:ext cx="2133343" cy="224666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 dirty="0" err="1" smtClean="0">
                <a:solidFill>
                  <a:schemeClr val="bg1"/>
                </a:solidFill>
              </a:rPr>
              <a:t>Messiaans</a:t>
            </a:r>
            <a:r>
              <a:rPr lang="en-GB" altLang="nl-NL" sz="1400" b="1" dirty="0" smtClean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 smtClean="0">
                <a:solidFill>
                  <a:schemeClr val="bg1"/>
                </a:solidFill>
              </a:rPr>
              <a:t>vrederijk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sp>
        <p:nvSpPr>
          <p:cNvPr id="73" name="Text Box 82"/>
          <p:cNvSpPr txBox="1">
            <a:spLocks noChangeArrowheads="1"/>
          </p:cNvSpPr>
          <p:nvPr/>
        </p:nvSpPr>
        <p:spPr bwMode="auto">
          <a:xfrm>
            <a:off x="5982117" y="2411739"/>
            <a:ext cx="5854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chemeClr val="bg1"/>
                </a:solidFill>
              </a:rPr>
              <a:t>7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78" name="Text Box 82"/>
          <p:cNvSpPr txBox="1">
            <a:spLocks noChangeArrowheads="1"/>
          </p:cNvSpPr>
          <p:nvPr/>
        </p:nvSpPr>
        <p:spPr bwMode="auto">
          <a:xfrm>
            <a:off x="8065746" y="2566465"/>
            <a:ext cx="84029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chemeClr val="bg1"/>
                </a:solidFill>
              </a:rPr>
              <a:t>1000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" name="Boog 3"/>
          <p:cNvSpPr/>
          <p:nvPr/>
        </p:nvSpPr>
        <p:spPr>
          <a:xfrm>
            <a:off x="6253664" y="2581074"/>
            <a:ext cx="590692" cy="765275"/>
          </a:xfrm>
          <a:prstGeom prst="arc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9" name="Boog 78"/>
          <p:cNvSpPr/>
          <p:nvPr/>
        </p:nvSpPr>
        <p:spPr>
          <a:xfrm flipH="1">
            <a:off x="7779378" y="2733606"/>
            <a:ext cx="590692" cy="550932"/>
          </a:xfrm>
          <a:prstGeom prst="arc">
            <a:avLst/>
          </a:prstGeom>
          <a:ln w="38100">
            <a:solidFill>
              <a:schemeClr val="bg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1" name="Rectangle 20"/>
          <p:cNvSpPr>
            <a:spLocks noChangeArrowheads="1"/>
          </p:cNvSpPr>
          <p:nvPr/>
        </p:nvSpPr>
        <p:spPr bwMode="auto">
          <a:xfrm>
            <a:off x="7003087" y="3068960"/>
            <a:ext cx="2134936" cy="576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 dirty="0" err="1" smtClean="0">
                <a:solidFill>
                  <a:schemeClr val="bg1"/>
                </a:solidFill>
              </a:rPr>
              <a:t>Messiaans</a:t>
            </a:r>
            <a:r>
              <a:rPr lang="en-GB" altLang="nl-NL" sz="1400" b="1" dirty="0" smtClean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 smtClean="0">
                <a:solidFill>
                  <a:schemeClr val="bg1"/>
                </a:solidFill>
              </a:rPr>
              <a:t>vrederijk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sp>
        <p:nvSpPr>
          <p:cNvPr id="80" name="Rectangle 37"/>
          <p:cNvSpPr>
            <a:spLocks noChangeArrowheads="1"/>
          </p:cNvSpPr>
          <p:nvPr/>
        </p:nvSpPr>
        <p:spPr bwMode="auto">
          <a:xfrm>
            <a:off x="1083809" y="2753275"/>
            <a:ext cx="5648431" cy="2159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nl-NL" sz="1400" b="1" dirty="0">
                <a:solidFill>
                  <a:schemeClr val="bg1"/>
                </a:solidFill>
              </a:rPr>
              <a:t>			</a:t>
            </a:r>
            <a:r>
              <a:rPr lang="en-GB" altLang="nl-NL" sz="1400" b="1" dirty="0" err="1">
                <a:solidFill>
                  <a:schemeClr val="bg1"/>
                </a:solidFill>
              </a:rPr>
              <a:t>Gemeente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7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53" presetClass="entr" presetSubtype="52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6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1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2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4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9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53" presetClass="entr" presetSubtype="528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3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2" presetClass="path" presetSubtype="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3.33333E-6 L 0.31893 -0.00047 " pathEditMode="relative" rAng="0" ptsTypes="AA">
                                      <p:cBhvr>
                                        <p:cTn id="212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37" y="-23"/>
                                    </p:animMotion>
                                  </p:childTnLst>
                                </p:cTn>
                              </p:par>
                              <p:par>
                                <p:cTn id="213" presetID="42" presetClass="path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31927 0.00116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55" y="46"/>
                                    </p:animMotion>
                                  </p:childTnLst>
                                </p:cTn>
                              </p:par>
                              <p:par>
                                <p:cTn id="215" presetID="42" presetClass="path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3.7037E-6 L 0.16163 0.0007 " pathEditMode="relative" rAng="0" ptsTypes="AA">
                                      <p:cBhvr>
                                        <p:cTn id="21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73" y="23"/>
                                    </p:animMotion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3" nodeType="withEffect">
                                  <p:stCondLst>
                                    <p:cond delay="1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2" presetClass="path" presetSubtype="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1.85185E-6 L 0.32031 -0.00023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007" y="-23"/>
                                    </p:animMotion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13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12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7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0" grpId="0" animBg="1"/>
      <p:bldP spid="40" grpId="1" animBg="1"/>
      <p:bldP spid="40" grpId="3" animBg="1"/>
      <p:bldP spid="41" grpId="0" animBg="1"/>
      <p:bldP spid="41" grpId="1" animBg="1"/>
      <p:bldP spid="41" grpId="3" animBg="1"/>
      <p:bldP spid="49" grpId="0"/>
      <p:bldP spid="49" grpId="1"/>
      <p:bldP spid="49" grpId="2"/>
      <p:bldP spid="50" grpId="0"/>
      <p:bldP spid="50" grpId="1"/>
      <p:bldP spid="50" grpId="2"/>
      <p:bldP spid="51" grpId="0"/>
      <p:bldP spid="51" grpId="1"/>
      <p:bldP spid="51" grpId="2"/>
      <p:bldP spid="52" grpId="0" animBg="1"/>
      <p:bldP spid="52" grpId="1" animBg="1"/>
      <p:bldP spid="52" grpId="2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5" grpId="0"/>
      <p:bldP spid="55" grpId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/>
      <p:bldP spid="58" grpId="1"/>
      <p:bldP spid="58" grpId="2"/>
      <p:bldP spid="59" grpId="0"/>
      <p:bldP spid="59" grpId="1"/>
      <p:bldP spid="59" grpId="2"/>
      <p:bldP spid="67" grpId="0" animBg="1"/>
      <p:bldP spid="73" grpId="0"/>
      <p:bldP spid="78" grpId="0"/>
      <p:bldP spid="4" grpId="0" animBg="1"/>
      <p:bldP spid="79" grpId="0" animBg="1"/>
      <p:bldP spid="81" grpId="0" animBg="1"/>
      <p:bldP spid="8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-79376" y="2489201"/>
            <a:ext cx="93630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rot="10800000" flipV="1">
            <a:off x="6556375" y="331788"/>
            <a:ext cx="0" cy="94615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429001" y="1700213"/>
            <a:ext cx="3095623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419475" y="1341438"/>
            <a:ext cx="3103563" cy="2159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grpSp>
        <p:nvGrpSpPr>
          <p:cNvPr id="4108" name="Group 12"/>
          <p:cNvGrpSpPr>
            <a:grpSpLocks/>
          </p:cNvGrpSpPr>
          <p:nvPr/>
        </p:nvGrpSpPr>
        <p:grpSpPr bwMode="auto">
          <a:xfrm>
            <a:off x="2732885" y="1307306"/>
            <a:ext cx="523875" cy="282575"/>
            <a:chOff x="657" y="1253"/>
            <a:chExt cx="3871" cy="2243"/>
          </a:xfrm>
        </p:grpSpPr>
        <p:pic>
          <p:nvPicPr>
            <p:cNvPr id="4109" name="Picture 13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110" name="Rectangle 14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11" name="Rectangle 15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122" name="Line 26"/>
          <p:cNvSpPr>
            <a:spLocks noChangeShapeType="1"/>
          </p:cNvSpPr>
          <p:nvPr/>
        </p:nvSpPr>
        <p:spPr bwMode="auto">
          <a:xfrm rot="5400000">
            <a:off x="3312319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rot="5400000">
            <a:off x="4896644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rot="5400000">
            <a:off x="6480969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2843213" y="2636838"/>
            <a:ext cx="129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>
                <a:solidFill>
                  <a:schemeClr val="bg1"/>
                </a:solidFill>
              </a:rPr>
              <a:t>Vredesverbond</a:t>
            </a:r>
          </a:p>
          <a:p>
            <a:pPr algn="ctr"/>
            <a:r>
              <a:rPr lang="en-GB" altLang="nl-NL" sz="1200" b="1">
                <a:solidFill>
                  <a:schemeClr val="bg1"/>
                </a:solidFill>
              </a:rPr>
              <a:t>met Israel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21600000">
            <a:off x="4356100" y="2636838"/>
            <a:ext cx="1274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 err="1">
                <a:solidFill>
                  <a:schemeClr val="bg1"/>
                </a:solidFill>
              </a:rPr>
              <a:t>Verbreking</a:t>
            </a:r>
            <a:endParaRPr lang="en-GB" altLang="nl-NL" sz="1200" b="1" dirty="0">
              <a:solidFill>
                <a:schemeClr val="bg1"/>
              </a:solidFill>
            </a:endParaRPr>
          </a:p>
          <a:p>
            <a:pPr algn="ctr"/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 rot="21600000">
            <a:off x="6013450" y="2636838"/>
            <a:ext cx="1123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>
                <a:solidFill>
                  <a:schemeClr val="bg1"/>
                </a:solidFill>
              </a:rPr>
              <a:t>Armageddon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991495" y="1304997"/>
            <a:ext cx="15224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Grote </a:t>
            </a:r>
            <a:r>
              <a:rPr lang="en-GB" altLang="nl-NL" sz="1200" b="1" dirty="0" err="1">
                <a:solidFill>
                  <a:schemeClr val="bg1"/>
                </a:solidFill>
              </a:rPr>
              <a:t>Verdrukking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848100" y="2205038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5434013" y="2205038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3389313" y="1100139"/>
            <a:ext cx="0" cy="1408112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4973638" y="1357313"/>
            <a:ext cx="0" cy="11525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6557963" y="1100139"/>
            <a:ext cx="0" cy="14097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6588125" y="1341438"/>
            <a:ext cx="1511300" cy="574675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1000-jarig</a:t>
            </a:r>
          </a:p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Vrederijk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6588125" y="404813"/>
            <a:ext cx="10969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Wederkomst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3373438" y="1100138"/>
            <a:ext cx="31670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357688" y="947738"/>
            <a:ext cx="1093787" cy="2746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70</a:t>
            </a:r>
            <a:r>
              <a:rPr lang="en-GB" altLang="nl-NL" sz="1200" b="1" baseline="30000" dirty="0">
                <a:solidFill>
                  <a:schemeClr val="bg1"/>
                </a:solidFill>
              </a:rPr>
              <a:t>e</a:t>
            </a:r>
            <a:r>
              <a:rPr lang="en-GB" altLang="nl-NL" sz="1200" b="1" dirty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jaarweek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3552682" y="1302626"/>
            <a:ext cx="1292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8131175" y="333375"/>
            <a:ext cx="1049338" cy="2016125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Eeuwig-</a:t>
            </a:r>
          </a:p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heid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3752849" y="1662215"/>
            <a:ext cx="2303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nl-NL" sz="1400" b="1" dirty="0" err="1">
                <a:solidFill>
                  <a:schemeClr val="bg1"/>
                </a:solidFill>
              </a:rPr>
              <a:t>Herstelde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Rijk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sp>
        <p:nvSpPr>
          <p:cNvPr id="45" name="Line 28"/>
          <p:cNvSpPr>
            <a:spLocks noChangeShapeType="1"/>
          </p:cNvSpPr>
          <p:nvPr/>
        </p:nvSpPr>
        <p:spPr bwMode="auto">
          <a:xfrm rot="5400000">
            <a:off x="8048039" y="249311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7668344" y="2636788"/>
            <a:ext cx="12105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chemeClr val="bg1"/>
                </a:solidFill>
              </a:rPr>
              <a:t>Finale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oorlog</a:t>
            </a:r>
            <a:endParaRPr lang="en-GB" altLang="nl-NL" sz="1200" b="1" dirty="0">
              <a:solidFill>
                <a:schemeClr val="bg1"/>
              </a:solidFill>
            </a:endParaRPr>
          </a:p>
          <a:p>
            <a:r>
              <a:rPr lang="en-GB" altLang="nl-NL" sz="1200" b="1" dirty="0" err="1" smtClean="0">
                <a:solidFill>
                  <a:schemeClr val="bg1"/>
                </a:solidFill>
              </a:rPr>
              <a:t>Eind-oordeel</a:t>
            </a:r>
            <a:endParaRPr lang="en-GB" altLang="nl-NL" sz="1200" b="1" dirty="0" smtClean="0">
              <a:solidFill>
                <a:schemeClr val="bg1"/>
              </a:solidFill>
            </a:endParaRPr>
          </a:p>
          <a:p>
            <a:r>
              <a:rPr lang="en-GB" altLang="nl-NL" sz="1200" b="1" dirty="0" err="1" smtClean="0">
                <a:solidFill>
                  <a:schemeClr val="bg1"/>
                </a:solidFill>
              </a:rPr>
              <a:t>Nieuwe</a:t>
            </a:r>
            <a:r>
              <a:rPr lang="en-GB" altLang="nl-NL" sz="1200" b="1" dirty="0" smtClean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hemel</a:t>
            </a:r>
            <a:endParaRPr lang="en-GB" altLang="nl-NL" sz="1200" b="1" dirty="0" smtClean="0">
              <a:solidFill>
                <a:schemeClr val="bg1"/>
              </a:solidFill>
            </a:endParaRPr>
          </a:p>
          <a:p>
            <a:r>
              <a:rPr lang="en-GB" altLang="nl-NL" sz="1200" b="1" dirty="0" err="1" smtClean="0">
                <a:solidFill>
                  <a:schemeClr val="bg1"/>
                </a:solidFill>
              </a:rPr>
              <a:t>Nieuwe</a:t>
            </a:r>
            <a:r>
              <a:rPr lang="en-GB" altLang="nl-NL" sz="1200" b="1" dirty="0" smtClean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aarde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5" name="Text Box 32"/>
          <p:cNvSpPr txBox="1">
            <a:spLocks noChangeArrowheads="1"/>
          </p:cNvSpPr>
          <p:nvPr/>
        </p:nvSpPr>
        <p:spPr bwMode="auto">
          <a:xfrm>
            <a:off x="3599061" y="3376739"/>
            <a:ext cx="10054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rgbClr val="FFFF00"/>
                </a:solidFill>
              </a:rPr>
              <a:t>O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fferdienst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6" name="Text Box 32"/>
          <p:cNvSpPr txBox="1">
            <a:spLocks noChangeArrowheads="1"/>
          </p:cNvSpPr>
          <p:nvPr/>
        </p:nvSpPr>
        <p:spPr bwMode="auto">
          <a:xfrm>
            <a:off x="5054426" y="3990597"/>
            <a:ext cx="10727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42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maanden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5076109" y="3789596"/>
            <a:ext cx="26661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Israel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vlucht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naar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bergen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/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woestijn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5068095" y="3375839"/>
            <a:ext cx="18907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rgbClr val="FFFF00"/>
                </a:solidFill>
              </a:rPr>
              <a:t>Tijd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,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tijden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en halve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tijd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5068916" y="3590338"/>
            <a:ext cx="10214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1260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dagen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328930" y="4356878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rgbClr val="FFFF00"/>
                </a:solidFill>
              </a:rPr>
              <a:t>Beest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en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profeet</a:t>
            </a:r>
            <a:endParaRPr lang="en-GB" altLang="nl-NL" sz="1200" b="1" dirty="0" smtClean="0">
              <a:solidFill>
                <a:srgbClr val="FFFF00"/>
              </a:solidFill>
            </a:endParaRPr>
          </a:p>
          <a:p>
            <a:pPr algn="ctr"/>
            <a:r>
              <a:rPr lang="en-GB" altLang="nl-NL" sz="1200" b="1" dirty="0" smtClean="0">
                <a:solidFill>
                  <a:srgbClr val="FFFF00"/>
                </a:solidFill>
              </a:rPr>
              <a:t>(Antichrist)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1" name="Text Box 29"/>
          <p:cNvSpPr txBox="1">
            <a:spLocks noChangeArrowheads="1"/>
          </p:cNvSpPr>
          <p:nvPr/>
        </p:nvSpPr>
        <p:spPr bwMode="auto">
          <a:xfrm>
            <a:off x="3599061" y="3601265"/>
            <a:ext cx="12666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nl-NL" sz="1200" b="1" dirty="0" smtClean="0">
                <a:solidFill>
                  <a:srgbClr val="FFFF00"/>
                </a:solidFill>
              </a:rPr>
              <a:t>Gog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uit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Magog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2" name="Text Box 35"/>
          <p:cNvSpPr txBox="1">
            <a:spLocks noChangeArrowheads="1"/>
          </p:cNvSpPr>
          <p:nvPr/>
        </p:nvSpPr>
        <p:spPr bwMode="auto">
          <a:xfrm>
            <a:off x="4943613" y="288740"/>
            <a:ext cx="11592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chemeClr val="bg1"/>
                </a:solidFill>
              </a:rPr>
              <a:t>Zach 14:4,5 ?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3" name="Line 3"/>
          <p:cNvSpPr>
            <a:spLocks noChangeShapeType="1"/>
          </p:cNvSpPr>
          <p:nvPr/>
        </p:nvSpPr>
        <p:spPr bwMode="auto">
          <a:xfrm>
            <a:off x="4960800" y="360809"/>
            <a:ext cx="0" cy="634061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8830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41" grpId="0" animBg="1"/>
      <p:bldP spid="46" grpId="0"/>
      <p:bldP spid="51" grpId="0"/>
      <p:bldP spid="52" grpId="0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700338" y="1052513"/>
            <a:ext cx="1295400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Babel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995738" y="1052513"/>
            <a:ext cx="2808287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Medo-Perzische Rijk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804025" y="1052513"/>
            <a:ext cx="792163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Griekse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596188" y="1052513"/>
            <a:ext cx="1614487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Romeinse Rijk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-66675" y="1628775"/>
            <a:ext cx="93503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2557463" y="1701800"/>
            <a:ext cx="911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612 v.Chr.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6084888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334 v.Chr.</a:t>
            </a:r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045325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323 v.Chr.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-12700" y="4090988"/>
            <a:ext cx="5905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 v.C.</a:t>
            </a:r>
          </a:p>
        </p:txBody>
      </p:sp>
      <p:sp>
        <p:nvSpPr>
          <p:cNvPr id="2064" name="Text Box 16"/>
          <p:cNvSpPr txBox="1">
            <a:spLocks noChangeArrowheads="1"/>
          </p:cNvSpPr>
          <p:nvPr/>
        </p:nvSpPr>
        <p:spPr bwMode="auto">
          <a:xfrm>
            <a:off x="611188" y="40179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33</a:t>
            </a:r>
          </a:p>
        </p:txBody>
      </p:sp>
      <p:sp>
        <p:nvSpPr>
          <p:cNvPr id="2065" name="Line 17"/>
          <p:cNvSpPr>
            <a:spLocks noChangeShapeType="1"/>
          </p:cNvSpPr>
          <p:nvPr/>
        </p:nvSpPr>
        <p:spPr bwMode="auto">
          <a:xfrm rot="5400000">
            <a:off x="2629694" y="16295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6" name="Line 18"/>
          <p:cNvSpPr>
            <a:spLocks noChangeShapeType="1"/>
          </p:cNvSpPr>
          <p:nvPr/>
        </p:nvSpPr>
        <p:spPr bwMode="auto">
          <a:xfrm rot="5400000">
            <a:off x="6731794" y="16295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7" name="Line 19"/>
          <p:cNvSpPr>
            <a:spLocks noChangeShapeType="1"/>
          </p:cNvSpPr>
          <p:nvPr/>
        </p:nvSpPr>
        <p:spPr bwMode="auto">
          <a:xfrm rot="5400000">
            <a:off x="7163593" y="1637507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-107950" y="3429000"/>
            <a:ext cx="2592388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Romeinse Rijk</a:t>
            </a:r>
          </a:p>
        </p:txBody>
      </p:sp>
      <p:sp>
        <p:nvSpPr>
          <p:cNvPr id="2069" name="Line 21"/>
          <p:cNvSpPr>
            <a:spLocks noChangeShapeType="1"/>
          </p:cNvSpPr>
          <p:nvPr/>
        </p:nvSpPr>
        <p:spPr bwMode="auto">
          <a:xfrm>
            <a:off x="-107950" y="3946525"/>
            <a:ext cx="94107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555625" y="2843213"/>
            <a:ext cx="395288" cy="576262"/>
            <a:chOff x="713" y="2296"/>
            <a:chExt cx="249" cy="363"/>
          </a:xfrm>
        </p:grpSpPr>
        <p:sp>
          <p:nvSpPr>
            <p:cNvPr id="2071" name="Line 23"/>
            <p:cNvSpPr>
              <a:spLocks noChangeShapeType="1"/>
            </p:cNvSpPr>
            <p:nvPr/>
          </p:nvSpPr>
          <p:spPr bwMode="auto">
            <a:xfrm rot="5400000">
              <a:off x="657" y="2478"/>
              <a:ext cx="363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  <p:sp>
          <p:nvSpPr>
            <p:cNvPr id="2072" name="Line 24"/>
            <p:cNvSpPr>
              <a:spLocks noChangeShapeType="1"/>
            </p:cNvSpPr>
            <p:nvPr/>
          </p:nvSpPr>
          <p:spPr bwMode="auto">
            <a:xfrm>
              <a:off x="713" y="2387"/>
              <a:ext cx="249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NL"/>
            </a:p>
          </p:txBody>
        </p:sp>
      </p:grpSp>
      <p:sp>
        <p:nvSpPr>
          <p:cNvPr id="2073" name="Line 25"/>
          <p:cNvSpPr>
            <a:spLocks noChangeShapeType="1"/>
          </p:cNvSpPr>
          <p:nvPr/>
        </p:nvSpPr>
        <p:spPr bwMode="auto">
          <a:xfrm rot="5400000">
            <a:off x="683419" y="394731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5" name="Line 27"/>
          <p:cNvSpPr>
            <a:spLocks noChangeShapeType="1"/>
          </p:cNvSpPr>
          <p:nvPr/>
        </p:nvSpPr>
        <p:spPr bwMode="auto">
          <a:xfrm rot="5400000">
            <a:off x="1329531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6" name="Line 28"/>
          <p:cNvSpPr>
            <a:spLocks noChangeShapeType="1"/>
          </p:cNvSpPr>
          <p:nvPr/>
        </p:nvSpPr>
        <p:spPr bwMode="auto">
          <a:xfrm rot="5400000">
            <a:off x="-469106" y="3429794"/>
            <a:ext cx="1296988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7" name="Line 29"/>
          <p:cNvSpPr>
            <a:spLocks noChangeShapeType="1"/>
          </p:cNvSpPr>
          <p:nvPr/>
        </p:nvSpPr>
        <p:spPr bwMode="auto">
          <a:xfrm rot="5400000">
            <a:off x="2700337" y="836613"/>
            <a:ext cx="5746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78" name="Text Box 30"/>
          <p:cNvSpPr txBox="1">
            <a:spLocks noChangeArrowheads="1"/>
          </p:cNvSpPr>
          <p:nvPr/>
        </p:nvSpPr>
        <p:spPr bwMode="auto">
          <a:xfrm>
            <a:off x="3349625" y="373063"/>
            <a:ext cx="6413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Daniel</a:t>
            </a:r>
          </a:p>
        </p:txBody>
      </p:sp>
      <p:sp>
        <p:nvSpPr>
          <p:cNvPr id="2081" name="Text Box 33"/>
          <p:cNvSpPr txBox="1">
            <a:spLocks noChangeArrowheads="1"/>
          </p:cNvSpPr>
          <p:nvPr/>
        </p:nvSpPr>
        <p:spPr bwMode="auto">
          <a:xfrm>
            <a:off x="1266825" y="4017963"/>
            <a:ext cx="3524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70</a:t>
            </a:r>
          </a:p>
        </p:txBody>
      </p:sp>
      <p:sp>
        <p:nvSpPr>
          <p:cNvPr id="2083" name="Line 35"/>
          <p:cNvSpPr>
            <a:spLocks noChangeShapeType="1"/>
          </p:cNvSpPr>
          <p:nvPr/>
        </p:nvSpPr>
        <p:spPr bwMode="auto">
          <a:xfrm flipV="1">
            <a:off x="1042988" y="2276476"/>
            <a:ext cx="0" cy="1152524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4" name="Line 36"/>
          <p:cNvSpPr>
            <a:spLocks noChangeShapeType="1"/>
          </p:cNvSpPr>
          <p:nvPr/>
        </p:nvSpPr>
        <p:spPr bwMode="auto">
          <a:xfrm rot="10800000" flipV="1">
            <a:off x="1187450" y="2306689"/>
            <a:ext cx="0" cy="762395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085" name="Rectangle 37"/>
          <p:cNvSpPr>
            <a:spLocks noChangeArrowheads="1"/>
          </p:cNvSpPr>
          <p:nvPr/>
        </p:nvSpPr>
        <p:spPr bwMode="auto">
          <a:xfrm>
            <a:off x="1187450" y="3069084"/>
            <a:ext cx="8137525" cy="2159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nl-NL" sz="1400" b="1" dirty="0">
                <a:solidFill>
                  <a:schemeClr val="bg1"/>
                </a:solidFill>
              </a:rPr>
              <a:t>			</a:t>
            </a:r>
            <a:r>
              <a:rPr lang="en-GB" altLang="nl-NL" sz="1400" b="1" dirty="0" err="1">
                <a:solidFill>
                  <a:schemeClr val="bg1"/>
                </a:solidFill>
              </a:rPr>
              <a:t>Gemeente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grpSp>
        <p:nvGrpSpPr>
          <p:cNvPr id="2096" name="Group 48"/>
          <p:cNvGrpSpPr>
            <a:grpSpLocks/>
          </p:cNvGrpSpPr>
          <p:nvPr/>
        </p:nvGrpSpPr>
        <p:grpSpPr bwMode="auto">
          <a:xfrm>
            <a:off x="1331913" y="2533214"/>
            <a:ext cx="504825" cy="292100"/>
            <a:chOff x="657" y="1253"/>
            <a:chExt cx="3871" cy="2243"/>
          </a:xfrm>
        </p:grpSpPr>
        <p:pic>
          <p:nvPicPr>
            <p:cNvPr id="2087" name="Picture 39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2100" name="Line 52"/>
          <p:cNvSpPr>
            <a:spLocks noChangeShapeType="1"/>
          </p:cNvSpPr>
          <p:nvPr/>
        </p:nvSpPr>
        <p:spPr bwMode="auto">
          <a:xfrm rot="3900000">
            <a:off x="1598015" y="2289463"/>
            <a:ext cx="0" cy="792163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08" name="Text Box 60"/>
          <p:cNvSpPr txBox="1">
            <a:spLocks noChangeArrowheads="1"/>
          </p:cNvSpPr>
          <p:nvPr/>
        </p:nvSpPr>
        <p:spPr bwMode="auto">
          <a:xfrm>
            <a:off x="3276600" y="573088"/>
            <a:ext cx="7937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Ezechiel</a:t>
            </a:r>
          </a:p>
        </p:txBody>
      </p:sp>
      <p:sp>
        <p:nvSpPr>
          <p:cNvPr id="2114" name="Line 66"/>
          <p:cNvSpPr>
            <a:spLocks noChangeShapeType="1"/>
          </p:cNvSpPr>
          <p:nvPr/>
        </p:nvSpPr>
        <p:spPr bwMode="auto">
          <a:xfrm rot="5400000">
            <a:off x="4140200" y="836613"/>
            <a:ext cx="57467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5" name="Line 67"/>
          <p:cNvSpPr>
            <a:spLocks noChangeShapeType="1"/>
          </p:cNvSpPr>
          <p:nvPr/>
        </p:nvSpPr>
        <p:spPr bwMode="auto">
          <a:xfrm rot="5400000">
            <a:off x="4067175" y="549275"/>
            <a:ext cx="649288" cy="503238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6" name="Line 68"/>
          <p:cNvSpPr>
            <a:spLocks noChangeShapeType="1"/>
          </p:cNvSpPr>
          <p:nvPr/>
        </p:nvSpPr>
        <p:spPr bwMode="auto">
          <a:xfrm rot="5400000">
            <a:off x="4248150" y="657226"/>
            <a:ext cx="504825" cy="43180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17" name="Text Box 69"/>
          <p:cNvSpPr txBox="1">
            <a:spLocks noChangeArrowheads="1"/>
          </p:cNvSpPr>
          <p:nvPr/>
        </p:nvSpPr>
        <p:spPr bwMode="auto">
          <a:xfrm>
            <a:off x="4691063" y="428625"/>
            <a:ext cx="817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Nehemia</a:t>
            </a:r>
          </a:p>
        </p:txBody>
      </p:sp>
      <p:sp>
        <p:nvSpPr>
          <p:cNvPr id="2118" name="Text Box 70"/>
          <p:cNvSpPr txBox="1">
            <a:spLocks noChangeArrowheads="1"/>
          </p:cNvSpPr>
          <p:nvPr/>
        </p:nvSpPr>
        <p:spPr bwMode="auto">
          <a:xfrm>
            <a:off x="4572000" y="260350"/>
            <a:ext cx="504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Ezra</a:t>
            </a:r>
          </a:p>
        </p:txBody>
      </p:sp>
      <p:sp>
        <p:nvSpPr>
          <p:cNvPr id="2130" name="Text Box 82"/>
          <p:cNvSpPr txBox="1">
            <a:spLocks noChangeArrowheads="1"/>
          </p:cNvSpPr>
          <p:nvPr/>
        </p:nvSpPr>
        <p:spPr bwMode="auto">
          <a:xfrm>
            <a:off x="3851275" y="1700213"/>
            <a:ext cx="9112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539 v.Chr.</a:t>
            </a:r>
          </a:p>
        </p:txBody>
      </p:sp>
      <p:sp>
        <p:nvSpPr>
          <p:cNvPr id="2131" name="Line 83"/>
          <p:cNvSpPr>
            <a:spLocks noChangeShapeType="1"/>
          </p:cNvSpPr>
          <p:nvPr/>
        </p:nvSpPr>
        <p:spPr bwMode="auto">
          <a:xfrm rot="5400000">
            <a:off x="3923506" y="162798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4" name="Line 86"/>
          <p:cNvSpPr>
            <a:spLocks noChangeShapeType="1"/>
          </p:cNvSpPr>
          <p:nvPr/>
        </p:nvSpPr>
        <p:spPr bwMode="auto">
          <a:xfrm>
            <a:off x="2987675" y="620713"/>
            <a:ext cx="1439863" cy="0"/>
          </a:xfrm>
          <a:prstGeom prst="line">
            <a:avLst/>
          </a:prstGeom>
          <a:noFill/>
          <a:ln w="19050">
            <a:solidFill>
              <a:schemeClr val="bg1"/>
            </a:solidFill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6" name="Line 88"/>
          <p:cNvSpPr>
            <a:spLocks noChangeShapeType="1"/>
          </p:cNvSpPr>
          <p:nvPr/>
        </p:nvSpPr>
        <p:spPr bwMode="auto">
          <a:xfrm rot="5400000">
            <a:off x="241220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37" name="Text Box 89"/>
          <p:cNvSpPr txBox="1">
            <a:spLocks noChangeArrowheads="1"/>
          </p:cNvSpPr>
          <p:nvPr/>
        </p:nvSpPr>
        <p:spPr bwMode="auto">
          <a:xfrm>
            <a:off x="2339975" y="401796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42" name="Line 94"/>
          <p:cNvSpPr>
            <a:spLocks noChangeShapeType="1"/>
          </p:cNvSpPr>
          <p:nvPr/>
        </p:nvSpPr>
        <p:spPr bwMode="auto">
          <a:xfrm rot="5400000">
            <a:off x="2412206" y="3945732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2143" name="Text Box 95"/>
          <p:cNvSpPr txBox="1">
            <a:spLocks noChangeArrowheads="1"/>
          </p:cNvSpPr>
          <p:nvPr/>
        </p:nvSpPr>
        <p:spPr bwMode="auto">
          <a:xfrm>
            <a:off x="2339975" y="4017963"/>
            <a:ext cx="4365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476</a:t>
            </a:r>
          </a:p>
        </p:txBody>
      </p:sp>
      <p:sp>
        <p:nvSpPr>
          <p:cNvPr id="2155" name="Line 107"/>
          <p:cNvSpPr>
            <a:spLocks noChangeShapeType="1"/>
          </p:cNvSpPr>
          <p:nvPr/>
        </p:nvSpPr>
        <p:spPr bwMode="auto">
          <a:xfrm>
            <a:off x="1403350" y="2821278"/>
            <a:ext cx="0" cy="1036348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7" name="Line 20"/>
          <p:cNvSpPr>
            <a:spLocks noChangeShapeType="1"/>
          </p:cNvSpPr>
          <p:nvPr/>
        </p:nvSpPr>
        <p:spPr bwMode="auto">
          <a:xfrm rot="5400000">
            <a:off x="8332515" y="3944075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" name="Text Box 21"/>
          <p:cNvSpPr txBox="1">
            <a:spLocks noChangeArrowheads="1"/>
          </p:cNvSpPr>
          <p:nvPr/>
        </p:nvSpPr>
        <p:spPr bwMode="auto">
          <a:xfrm>
            <a:off x="8244408" y="4016306"/>
            <a:ext cx="403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NU</a:t>
            </a:r>
          </a:p>
        </p:txBody>
      </p:sp>
    </p:spTree>
    <p:extLst>
      <p:ext uri="{BB962C8B-B14F-4D97-AF65-F5344CB8AC3E}">
        <p14:creationId xmlns:p14="http://schemas.microsoft.com/office/powerpoint/2010/main" val="1331456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75" grpId="0" animBg="1"/>
      <p:bldP spid="2081" grpId="0"/>
      <p:bldP spid="2083" grpId="0" animBg="1"/>
      <p:bldP spid="2084" grpId="0" animBg="1"/>
      <p:bldP spid="2085" grpId="0" animBg="1"/>
      <p:bldP spid="2100" grpId="0" animBg="1"/>
      <p:bldP spid="2155" grpId="0" animBg="1"/>
      <p:bldP spid="67" grpId="0" animBg="1"/>
      <p:bldP spid="6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Rectangle 69"/>
          <p:cNvSpPr>
            <a:spLocks noChangeArrowheads="1"/>
          </p:cNvSpPr>
          <p:nvPr/>
        </p:nvSpPr>
        <p:spPr bwMode="auto">
          <a:xfrm>
            <a:off x="827088" y="1700213"/>
            <a:ext cx="2601913" cy="215900"/>
          </a:xfrm>
          <a:prstGeom prst="rect">
            <a:avLst/>
          </a:prstGeom>
          <a:gradFill>
            <a:gsLst>
              <a:gs pos="0">
                <a:schemeClr val="tx1"/>
              </a:gs>
              <a:gs pos="31000">
                <a:srgbClr val="00CCFF"/>
              </a:gs>
            </a:gsLst>
            <a:lin ang="0" scaled="0"/>
          </a:gradFill>
          <a:ln w="25400">
            <a:gradFill flip="none" rotWithShape="1">
              <a:gsLst>
                <a:gs pos="0">
                  <a:schemeClr val="tx1"/>
                </a:gs>
                <a:gs pos="17000">
                  <a:schemeClr val="bg1"/>
                </a:gs>
              </a:gsLst>
              <a:lin ang="0" scaled="0"/>
              <a:tileRect/>
            </a:gra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63" name="Rectangle 11"/>
          <p:cNvSpPr>
            <a:spLocks noChangeArrowheads="1"/>
          </p:cNvSpPr>
          <p:nvPr/>
        </p:nvSpPr>
        <p:spPr bwMode="auto">
          <a:xfrm>
            <a:off x="734700" y="1341438"/>
            <a:ext cx="5788338" cy="2159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4098" name="Line 2"/>
          <p:cNvSpPr>
            <a:spLocks noChangeShapeType="1"/>
          </p:cNvSpPr>
          <p:nvPr/>
        </p:nvSpPr>
        <p:spPr bwMode="auto">
          <a:xfrm>
            <a:off x="-79376" y="2489201"/>
            <a:ext cx="9363075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099" name="Line 3"/>
          <p:cNvSpPr>
            <a:spLocks noChangeShapeType="1"/>
          </p:cNvSpPr>
          <p:nvPr/>
        </p:nvSpPr>
        <p:spPr bwMode="auto">
          <a:xfrm flipV="1">
            <a:off x="3348038" y="333375"/>
            <a:ext cx="0" cy="649288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 rot="10800000" flipV="1">
            <a:off x="6556375" y="331788"/>
            <a:ext cx="0" cy="946150"/>
          </a:xfrm>
          <a:prstGeom prst="line">
            <a:avLst/>
          </a:prstGeom>
          <a:noFill/>
          <a:ln w="635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-36513" y="981075"/>
            <a:ext cx="3386138" cy="2159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nl-NL" sz="1400" b="1">
                <a:solidFill>
                  <a:schemeClr val="bg1"/>
                </a:solidFill>
              </a:rPr>
              <a:t>	Gemeente</a:t>
            </a:r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3429001" y="1700213"/>
            <a:ext cx="3095623" cy="2159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4107" name="Rectangle 11"/>
          <p:cNvSpPr>
            <a:spLocks noChangeArrowheads="1"/>
          </p:cNvSpPr>
          <p:nvPr/>
        </p:nvSpPr>
        <p:spPr bwMode="auto">
          <a:xfrm>
            <a:off x="3419475" y="1341438"/>
            <a:ext cx="3103563" cy="215900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grpSp>
        <p:nvGrpSpPr>
          <p:cNvPr id="4144" name="Group 48"/>
          <p:cNvGrpSpPr>
            <a:grpSpLocks/>
          </p:cNvGrpSpPr>
          <p:nvPr/>
        </p:nvGrpSpPr>
        <p:grpSpPr bwMode="auto">
          <a:xfrm>
            <a:off x="2347120" y="617161"/>
            <a:ext cx="539750" cy="2198688"/>
            <a:chOff x="1474" y="346"/>
            <a:chExt cx="340" cy="1385"/>
          </a:xfrm>
        </p:grpSpPr>
        <p:sp>
          <p:nvSpPr>
            <p:cNvPr id="4119" name="Rectangle 23"/>
            <p:cNvSpPr>
              <a:spLocks noChangeArrowheads="1"/>
            </p:cNvSpPr>
            <p:nvPr/>
          </p:nvSpPr>
          <p:spPr bwMode="auto">
            <a:xfrm rot="21000000">
              <a:off x="1601" y="392"/>
              <a:ext cx="64" cy="1315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chemeClr val="bg1"/>
              </a:solidFill>
              <a:prstDash val="dash"/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20" name="Rectangle 24"/>
            <p:cNvSpPr>
              <a:spLocks noChangeArrowheads="1"/>
            </p:cNvSpPr>
            <p:nvPr/>
          </p:nvSpPr>
          <p:spPr bwMode="auto">
            <a:xfrm rot="-765793">
              <a:off x="1655" y="1641"/>
              <a:ext cx="159" cy="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4121" name="Rectangle 25"/>
            <p:cNvSpPr>
              <a:spLocks noChangeArrowheads="1"/>
            </p:cNvSpPr>
            <p:nvPr/>
          </p:nvSpPr>
          <p:spPr bwMode="auto">
            <a:xfrm>
              <a:off x="1474" y="346"/>
              <a:ext cx="159" cy="90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4122" name="Line 26"/>
          <p:cNvSpPr>
            <a:spLocks noChangeShapeType="1"/>
          </p:cNvSpPr>
          <p:nvPr/>
        </p:nvSpPr>
        <p:spPr bwMode="auto">
          <a:xfrm rot="5400000">
            <a:off x="3312319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3" name="Line 27"/>
          <p:cNvSpPr>
            <a:spLocks noChangeShapeType="1"/>
          </p:cNvSpPr>
          <p:nvPr/>
        </p:nvSpPr>
        <p:spPr bwMode="auto">
          <a:xfrm rot="5400000">
            <a:off x="4896644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4" name="Line 28"/>
          <p:cNvSpPr>
            <a:spLocks noChangeShapeType="1"/>
          </p:cNvSpPr>
          <p:nvPr/>
        </p:nvSpPr>
        <p:spPr bwMode="auto">
          <a:xfrm rot="5400000">
            <a:off x="6480969" y="249316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25" name="Text Box 29"/>
          <p:cNvSpPr txBox="1">
            <a:spLocks noChangeArrowheads="1"/>
          </p:cNvSpPr>
          <p:nvPr/>
        </p:nvSpPr>
        <p:spPr bwMode="auto">
          <a:xfrm>
            <a:off x="2843213" y="2636838"/>
            <a:ext cx="1292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  <a:p>
            <a:pPr algn="ctr"/>
            <a:r>
              <a:rPr lang="en-GB" altLang="nl-NL" sz="1200" b="1" dirty="0">
                <a:solidFill>
                  <a:schemeClr val="bg1"/>
                </a:solidFill>
              </a:rPr>
              <a:t>met Israel</a:t>
            </a:r>
          </a:p>
        </p:txBody>
      </p:sp>
      <p:sp>
        <p:nvSpPr>
          <p:cNvPr id="4126" name="Text Box 30"/>
          <p:cNvSpPr txBox="1">
            <a:spLocks noChangeArrowheads="1"/>
          </p:cNvSpPr>
          <p:nvPr/>
        </p:nvSpPr>
        <p:spPr bwMode="auto">
          <a:xfrm rot="21600000">
            <a:off x="4356100" y="2636838"/>
            <a:ext cx="12747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 err="1">
                <a:solidFill>
                  <a:schemeClr val="bg1"/>
                </a:solidFill>
              </a:rPr>
              <a:t>Verbreking</a:t>
            </a:r>
            <a:endParaRPr lang="en-GB" altLang="nl-NL" sz="1200" b="1" dirty="0">
              <a:solidFill>
                <a:schemeClr val="bg1"/>
              </a:solidFill>
            </a:endParaRPr>
          </a:p>
          <a:p>
            <a:pPr algn="ctr"/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27" name="Text Box 31"/>
          <p:cNvSpPr txBox="1">
            <a:spLocks noChangeArrowheads="1"/>
          </p:cNvSpPr>
          <p:nvPr/>
        </p:nvSpPr>
        <p:spPr bwMode="auto">
          <a:xfrm rot="21600000">
            <a:off x="6013450" y="2636838"/>
            <a:ext cx="11239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altLang="nl-NL" sz="1200" b="1" dirty="0">
                <a:solidFill>
                  <a:schemeClr val="bg1"/>
                </a:solidFill>
              </a:rPr>
              <a:t>Armageddon</a:t>
            </a:r>
          </a:p>
        </p:txBody>
      </p:sp>
      <p:sp>
        <p:nvSpPr>
          <p:cNvPr id="4128" name="Text Box 32"/>
          <p:cNvSpPr txBox="1">
            <a:spLocks noChangeArrowheads="1"/>
          </p:cNvSpPr>
          <p:nvPr/>
        </p:nvSpPr>
        <p:spPr bwMode="auto">
          <a:xfrm>
            <a:off x="4991495" y="1304997"/>
            <a:ext cx="15224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Grote </a:t>
            </a:r>
            <a:r>
              <a:rPr lang="en-GB" altLang="nl-NL" sz="1200" b="1" dirty="0" err="1">
                <a:solidFill>
                  <a:schemeClr val="bg1"/>
                </a:solidFill>
              </a:rPr>
              <a:t>Verdrukking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29" name="Text Box 33"/>
          <p:cNvSpPr txBox="1">
            <a:spLocks noChangeArrowheads="1"/>
          </p:cNvSpPr>
          <p:nvPr/>
        </p:nvSpPr>
        <p:spPr bwMode="auto">
          <a:xfrm>
            <a:off x="3848100" y="2205038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0" name="Text Box 34"/>
          <p:cNvSpPr txBox="1">
            <a:spLocks noChangeArrowheads="1"/>
          </p:cNvSpPr>
          <p:nvPr/>
        </p:nvSpPr>
        <p:spPr bwMode="auto">
          <a:xfrm>
            <a:off x="5434013" y="2205038"/>
            <a:ext cx="7080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3½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1" name="Text Box 35"/>
          <p:cNvSpPr txBox="1">
            <a:spLocks noChangeArrowheads="1"/>
          </p:cNvSpPr>
          <p:nvPr/>
        </p:nvSpPr>
        <p:spPr bwMode="auto">
          <a:xfrm>
            <a:off x="3360738" y="404813"/>
            <a:ext cx="1571625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Opname</a:t>
            </a:r>
            <a:r>
              <a:rPr lang="en-GB" altLang="nl-NL" sz="1200" b="1" dirty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>
                <a:solidFill>
                  <a:schemeClr val="bg1"/>
                </a:solidFill>
              </a:rPr>
              <a:t>Gemeente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3389313" y="1100139"/>
            <a:ext cx="0" cy="1408112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3" name="Line 37"/>
          <p:cNvSpPr>
            <a:spLocks noChangeShapeType="1"/>
          </p:cNvSpPr>
          <p:nvPr/>
        </p:nvSpPr>
        <p:spPr bwMode="auto">
          <a:xfrm>
            <a:off x="4973638" y="1357313"/>
            <a:ext cx="0" cy="1152525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4" name="Line 38"/>
          <p:cNvSpPr>
            <a:spLocks noChangeShapeType="1"/>
          </p:cNvSpPr>
          <p:nvPr/>
        </p:nvSpPr>
        <p:spPr bwMode="auto">
          <a:xfrm>
            <a:off x="6557963" y="1100139"/>
            <a:ext cx="0" cy="1409700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6588125" y="1341438"/>
            <a:ext cx="1511300" cy="574675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1000-jarig</a:t>
            </a:r>
          </a:p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Vrederijk</a:t>
            </a:r>
          </a:p>
        </p:txBody>
      </p:sp>
      <p:sp>
        <p:nvSpPr>
          <p:cNvPr id="4136" name="Text Box 40"/>
          <p:cNvSpPr txBox="1">
            <a:spLocks noChangeArrowheads="1"/>
          </p:cNvSpPr>
          <p:nvPr/>
        </p:nvSpPr>
        <p:spPr bwMode="auto">
          <a:xfrm>
            <a:off x="6588125" y="404813"/>
            <a:ext cx="10969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Wederkomst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7" name="Line 41"/>
          <p:cNvSpPr>
            <a:spLocks noChangeShapeType="1"/>
          </p:cNvSpPr>
          <p:nvPr/>
        </p:nvSpPr>
        <p:spPr bwMode="auto">
          <a:xfrm>
            <a:off x="3373438" y="1100138"/>
            <a:ext cx="3167062" cy="0"/>
          </a:xfrm>
          <a:prstGeom prst="line">
            <a:avLst/>
          </a:prstGeom>
          <a:noFill/>
          <a:ln w="9525">
            <a:solidFill>
              <a:schemeClr val="bg1"/>
            </a:solidFill>
            <a:prstDash val="dash"/>
            <a:round/>
            <a:headEnd type="triangle" w="med" len="lg"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138" name="Text Box 42"/>
          <p:cNvSpPr txBox="1">
            <a:spLocks noChangeArrowheads="1"/>
          </p:cNvSpPr>
          <p:nvPr/>
        </p:nvSpPr>
        <p:spPr bwMode="auto">
          <a:xfrm>
            <a:off x="4357688" y="947738"/>
            <a:ext cx="1093787" cy="2746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>
                <a:solidFill>
                  <a:schemeClr val="bg1"/>
                </a:solidFill>
              </a:rPr>
              <a:t>70</a:t>
            </a:r>
            <a:r>
              <a:rPr lang="en-GB" altLang="nl-NL" sz="1200" b="1" baseline="30000" dirty="0">
                <a:solidFill>
                  <a:schemeClr val="bg1"/>
                </a:solidFill>
              </a:rPr>
              <a:t>e</a:t>
            </a:r>
            <a:r>
              <a:rPr lang="en-GB" altLang="nl-NL" sz="1200" b="1" dirty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>
                <a:solidFill>
                  <a:schemeClr val="bg1"/>
                </a:solidFill>
              </a:rPr>
              <a:t>jaarweek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39" name="Text Box 43"/>
          <p:cNvSpPr txBox="1">
            <a:spLocks noChangeArrowheads="1"/>
          </p:cNvSpPr>
          <p:nvPr/>
        </p:nvSpPr>
        <p:spPr bwMode="auto">
          <a:xfrm>
            <a:off x="3552682" y="1302626"/>
            <a:ext cx="1292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chemeClr val="bg1"/>
                </a:solidFill>
              </a:rPr>
              <a:t>Vredesverbond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8131175" y="333375"/>
            <a:ext cx="1049338" cy="2016125"/>
          </a:xfrm>
          <a:prstGeom prst="rect">
            <a:avLst/>
          </a:prstGeom>
          <a:solidFill>
            <a:srgbClr val="0033CC"/>
          </a:solidFill>
          <a:ln w="25400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Eeuwig-</a:t>
            </a:r>
          </a:p>
          <a:p>
            <a:pPr algn="ctr"/>
            <a:r>
              <a:rPr lang="en-GB" altLang="nl-NL" sz="1400" b="1">
                <a:solidFill>
                  <a:schemeClr val="bg1"/>
                </a:solidFill>
              </a:rPr>
              <a:t>heid</a:t>
            </a:r>
          </a:p>
        </p:txBody>
      </p:sp>
      <p:sp>
        <p:nvSpPr>
          <p:cNvPr id="4142" name="Text Box 46"/>
          <p:cNvSpPr txBox="1">
            <a:spLocks noChangeArrowheads="1"/>
          </p:cNvSpPr>
          <p:nvPr/>
        </p:nvSpPr>
        <p:spPr bwMode="auto">
          <a:xfrm>
            <a:off x="3752849" y="1662215"/>
            <a:ext cx="23034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nl-NL" sz="1400" b="1" dirty="0" err="1">
                <a:solidFill>
                  <a:schemeClr val="bg1"/>
                </a:solidFill>
              </a:rPr>
              <a:t>Herstelde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Romeinse</a:t>
            </a:r>
            <a:r>
              <a:rPr lang="en-GB" altLang="nl-NL" sz="1400" b="1" dirty="0">
                <a:solidFill>
                  <a:schemeClr val="bg1"/>
                </a:solidFill>
              </a:rPr>
              <a:t> </a:t>
            </a:r>
            <a:r>
              <a:rPr lang="en-GB" altLang="nl-NL" sz="1400" b="1" dirty="0" err="1">
                <a:solidFill>
                  <a:schemeClr val="bg1"/>
                </a:solidFill>
              </a:rPr>
              <a:t>Rijk</a:t>
            </a:r>
            <a:endParaRPr lang="en-GB" altLang="nl-NL" sz="1400" b="1" dirty="0">
              <a:solidFill>
                <a:schemeClr val="bg1"/>
              </a:solidFill>
            </a:endParaRPr>
          </a:p>
        </p:txBody>
      </p:sp>
      <p:sp>
        <p:nvSpPr>
          <p:cNvPr id="45" name="Line 28"/>
          <p:cNvSpPr>
            <a:spLocks noChangeShapeType="1"/>
          </p:cNvSpPr>
          <p:nvPr/>
        </p:nvSpPr>
        <p:spPr bwMode="auto">
          <a:xfrm rot="5400000">
            <a:off x="8048039" y="249311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46" name="Text Box 31"/>
          <p:cNvSpPr txBox="1">
            <a:spLocks noChangeArrowheads="1"/>
          </p:cNvSpPr>
          <p:nvPr/>
        </p:nvSpPr>
        <p:spPr bwMode="auto">
          <a:xfrm>
            <a:off x="7537876" y="2636788"/>
            <a:ext cx="121058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chemeClr val="bg1"/>
                </a:solidFill>
              </a:rPr>
              <a:t>Finale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oorlog</a:t>
            </a:r>
            <a:endParaRPr lang="en-GB" altLang="nl-NL" sz="1200" b="1" dirty="0">
              <a:solidFill>
                <a:schemeClr val="bg1"/>
              </a:solidFill>
            </a:endParaRPr>
          </a:p>
          <a:p>
            <a:r>
              <a:rPr lang="en-GB" altLang="nl-NL" sz="1200" b="1" dirty="0" err="1" smtClean="0">
                <a:solidFill>
                  <a:schemeClr val="bg1"/>
                </a:solidFill>
              </a:rPr>
              <a:t>Eind-oordeel</a:t>
            </a:r>
            <a:endParaRPr lang="en-GB" altLang="nl-NL" sz="1200" b="1" dirty="0" smtClean="0">
              <a:solidFill>
                <a:schemeClr val="bg1"/>
              </a:solidFill>
            </a:endParaRPr>
          </a:p>
          <a:p>
            <a:r>
              <a:rPr lang="en-GB" altLang="nl-NL" sz="1200" b="1" dirty="0" err="1" smtClean="0">
                <a:solidFill>
                  <a:schemeClr val="bg1"/>
                </a:solidFill>
              </a:rPr>
              <a:t>Nieuwe</a:t>
            </a:r>
            <a:r>
              <a:rPr lang="en-GB" altLang="nl-NL" sz="1200" b="1" dirty="0" smtClean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hemel</a:t>
            </a:r>
            <a:endParaRPr lang="en-GB" altLang="nl-NL" sz="1200" b="1" dirty="0" smtClean="0">
              <a:solidFill>
                <a:schemeClr val="bg1"/>
              </a:solidFill>
            </a:endParaRPr>
          </a:p>
          <a:p>
            <a:r>
              <a:rPr lang="en-GB" altLang="nl-NL" sz="1200" b="1" dirty="0" err="1" smtClean="0">
                <a:solidFill>
                  <a:schemeClr val="bg1"/>
                </a:solidFill>
              </a:rPr>
              <a:t>Nieuwe</a:t>
            </a:r>
            <a:r>
              <a:rPr lang="en-GB" altLang="nl-NL" sz="1200" b="1" dirty="0" smtClean="0">
                <a:solidFill>
                  <a:schemeClr val="bg1"/>
                </a:solidFill>
              </a:rPr>
              <a:t> </a:t>
            </a:r>
            <a:r>
              <a:rPr lang="en-GB" altLang="nl-NL" sz="1200" b="1" dirty="0" err="1" smtClean="0">
                <a:solidFill>
                  <a:schemeClr val="bg1"/>
                </a:solidFill>
              </a:rPr>
              <a:t>aarde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55" name="Text Box 32"/>
          <p:cNvSpPr txBox="1">
            <a:spLocks noChangeArrowheads="1"/>
          </p:cNvSpPr>
          <p:nvPr/>
        </p:nvSpPr>
        <p:spPr bwMode="auto">
          <a:xfrm>
            <a:off x="3522461" y="3414839"/>
            <a:ext cx="100540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>
                <a:solidFill>
                  <a:srgbClr val="FFFF00"/>
                </a:solidFill>
              </a:rPr>
              <a:t>O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fferdienst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6" name="Text Box 32"/>
          <p:cNvSpPr txBox="1">
            <a:spLocks noChangeArrowheads="1"/>
          </p:cNvSpPr>
          <p:nvPr/>
        </p:nvSpPr>
        <p:spPr bwMode="auto">
          <a:xfrm>
            <a:off x="4977826" y="4028697"/>
            <a:ext cx="10727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42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maanden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8" name="Text Box 32"/>
          <p:cNvSpPr txBox="1">
            <a:spLocks noChangeArrowheads="1"/>
          </p:cNvSpPr>
          <p:nvPr/>
        </p:nvSpPr>
        <p:spPr bwMode="auto">
          <a:xfrm>
            <a:off x="4999509" y="3827696"/>
            <a:ext cx="266611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Israel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vlucht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naar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bergen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/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woestijn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0" name="Text Box 32"/>
          <p:cNvSpPr txBox="1">
            <a:spLocks noChangeArrowheads="1"/>
          </p:cNvSpPr>
          <p:nvPr/>
        </p:nvSpPr>
        <p:spPr bwMode="auto">
          <a:xfrm>
            <a:off x="4991495" y="3413939"/>
            <a:ext cx="18907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rgbClr val="FFFF00"/>
                </a:solidFill>
              </a:rPr>
              <a:t>Tijd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,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tijden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en halve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tijd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1" name="Text Box 32"/>
          <p:cNvSpPr txBox="1">
            <a:spLocks noChangeArrowheads="1"/>
          </p:cNvSpPr>
          <p:nvPr/>
        </p:nvSpPr>
        <p:spPr bwMode="auto">
          <a:xfrm>
            <a:off x="4992316" y="3628438"/>
            <a:ext cx="102143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rgbClr val="FFFF00"/>
                </a:solidFill>
              </a:rPr>
              <a:t>1260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dagen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62" name="Text Box 32"/>
          <p:cNvSpPr txBox="1">
            <a:spLocks noChangeArrowheads="1"/>
          </p:cNvSpPr>
          <p:nvPr/>
        </p:nvSpPr>
        <p:spPr bwMode="auto">
          <a:xfrm>
            <a:off x="4252330" y="4394978"/>
            <a:ext cx="13885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err="1" smtClean="0">
                <a:solidFill>
                  <a:srgbClr val="FFFF00"/>
                </a:solidFill>
              </a:rPr>
              <a:t>Beest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en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profeet</a:t>
            </a:r>
            <a:endParaRPr lang="en-GB" altLang="nl-NL" sz="1200" b="1" dirty="0" smtClean="0">
              <a:solidFill>
                <a:srgbClr val="FFFF00"/>
              </a:solidFill>
            </a:endParaRPr>
          </a:p>
          <a:p>
            <a:pPr algn="ctr"/>
            <a:r>
              <a:rPr lang="en-GB" altLang="nl-NL" sz="1200" b="1" dirty="0" smtClean="0">
                <a:solidFill>
                  <a:srgbClr val="FFFF00"/>
                </a:solidFill>
              </a:rPr>
              <a:t>(Antichrist)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57" name="Line 20"/>
          <p:cNvSpPr>
            <a:spLocks noChangeShapeType="1"/>
          </p:cNvSpPr>
          <p:nvPr/>
        </p:nvSpPr>
        <p:spPr bwMode="auto">
          <a:xfrm rot="5400000">
            <a:off x="1681957" y="2493119"/>
            <a:ext cx="144462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59" name="Text Box 21"/>
          <p:cNvSpPr txBox="1">
            <a:spLocks noChangeArrowheads="1"/>
          </p:cNvSpPr>
          <p:nvPr/>
        </p:nvSpPr>
        <p:spPr bwMode="auto">
          <a:xfrm>
            <a:off x="1593850" y="2565350"/>
            <a:ext cx="4032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NU</a:t>
            </a:r>
          </a:p>
        </p:txBody>
      </p:sp>
      <p:grpSp>
        <p:nvGrpSpPr>
          <p:cNvPr id="64" name="Group 56"/>
          <p:cNvGrpSpPr>
            <a:grpSpLocks/>
          </p:cNvGrpSpPr>
          <p:nvPr/>
        </p:nvGrpSpPr>
        <p:grpSpPr bwMode="auto">
          <a:xfrm>
            <a:off x="478946" y="1298577"/>
            <a:ext cx="504825" cy="292100"/>
            <a:chOff x="657" y="1253"/>
            <a:chExt cx="3871" cy="2243"/>
          </a:xfrm>
        </p:grpSpPr>
        <p:pic>
          <p:nvPicPr>
            <p:cNvPr id="65" name="Picture 57" descr="Vlag_Israel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7" y="1253"/>
              <a:ext cx="3871" cy="22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6" name="Rectangle 58"/>
            <p:cNvSpPr>
              <a:spLocks noChangeArrowheads="1"/>
            </p:cNvSpPr>
            <p:nvPr/>
          </p:nvSpPr>
          <p:spPr bwMode="auto">
            <a:xfrm>
              <a:off x="703" y="3284"/>
              <a:ext cx="771" cy="1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67" name="Rectangle 59"/>
            <p:cNvSpPr>
              <a:spLocks noChangeArrowheads="1"/>
            </p:cNvSpPr>
            <p:nvPr/>
          </p:nvSpPr>
          <p:spPr bwMode="auto">
            <a:xfrm>
              <a:off x="703" y="3203"/>
              <a:ext cx="793" cy="90"/>
            </a:xfrm>
            <a:prstGeom prst="rect">
              <a:avLst/>
            </a:prstGeom>
            <a:solidFill>
              <a:srgbClr val="0033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68" name="Line 92"/>
          <p:cNvSpPr>
            <a:spLocks noChangeShapeType="1"/>
          </p:cNvSpPr>
          <p:nvPr/>
        </p:nvSpPr>
        <p:spPr bwMode="auto">
          <a:xfrm rot="5400000">
            <a:off x="657705" y="2493277"/>
            <a:ext cx="144463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9" name="Text Box 93"/>
          <p:cNvSpPr txBox="1">
            <a:spLocks noChangeArrowheads="1"/>
          </p:cNvSpPr>
          <p:nvPr/>
        </p:nvSpPr>
        <p:spPr bwMode="auto">
          <a:xfrm>
            <a:off x="569599" y="2565508"/>
            <a:ext cx="5207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>
                <a:solidFill>
                  <a:schemeClr val="bg1"/>
                </a:solidFill>
              </a:rPr>
              <a:t>1948</a:t>
            </a:r>
          </a:p>
        </p:txBody>
      </p:sp>
      <p:sp>
        <p:nvSpPr>
          <p:cNvPr id="70" name="Line 103"/>
          <p:cNvSpPr>
            <a:spLocks noChangeShapeType="1"/>
          </p:cNvSpPr>
          <p:nvPr/>
        </p:nvSpPr>
        <p:spPr bwMode="auto">
          <a:xfrm>
            <a:off x="729937" y="1563069"/>
            <a:ext cx="0" cy="842101"/>
          </a:xfrm>
          <a:prstGeom prst="line">
            <a:avLst/>
          </a:prstGeom>
          <a:noFill/>
          <a:ln w="19050">
            <a:solidFill>
              <a:schemeClr val="bg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74" name="Rectangle 70"/>
          <p:cNvSpPr>
            <a:spLocks noChangeArrowheads="1"/>
          </p:cNvSpPr>
          <p:nvPr/>
        </p:nvSpPr>
        <p:spPr bwMode="auto">
          <a:xfrm>
            <a:off x="3131517" y="1354600"/>
            <a:ext cx="360363" cy="187200"/>
          </a:xfrm>
          <a:prstGeom prst="rect">
            <a:avLst/>
          </a:prstGeom>
          <a:solidFill>
            <a:srgbClr val="0033CC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75" name="Rectangle 70"/>
          <p:cNvSpPr>
            <a:spLocks noChangeArrowheads="1"/>
          </p:cNvSpPr>
          <p:nvPr/>
        </p:nvSpPr>
        <p:spPr bwMode="auto">
          <a:xfrm>
            <a:off x="3328120" y="1716505"/>
            <a:ext cx="360363" cy="187325"/>
          </a:xfrm>
          <a:prstGeom prst="rect">
            <a:avLst/>
          </a:prstGeom>
          <a:solidFill>
            <a:srgbClr val="00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solidFill>
                  <a:schemeClr val="bg1"/>
                </a:solidFill>
                <a:prstDash val="dash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 sz="1400" b="1">
              <a:solidFill>
                <a:schemeClr val="bg1"/>
              </a:solidFill>
            </a:endParaRPr>
          </a:p>
        </p:txBody>
      </p:sp>
      <p:sp>
        <p:nvSpPr>
          <p:cNvPr id="81" name="Text Box 29"/>
          <p:cNvSpPr txBox="1">
            <a:spLocks noChangeArrowheads="1"/>
          </p:cNvSpPr>
          <p:nvPr/>
        </p:nvSpPr>
        <p:spPr bwMode="auto">
          <a:xfrm>
            <a:off x="3522461" y="3606008"/>
            <a:ext cx="126669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GB" altLang="nl-NL" sz="1200" b="1" dirty="0" smtClean="0">
                <a:solidFill>
                  <a:srgbClr val="FFFF00"/>
                </a:solidFill>
              </a:rPr>
              <a:t>Gog </a:t>
            </a:r>
            <a:r>
              <a:rPr lang="en-GB" altLang="nl-NL" sz="1200" b="1" dirty="0" err="1" smtClean="0">
                <a:solidFill>
                  <a:srgbClr val="FFFF00"/>
                </a:solidFill>
              </a:rPr>
              <a:t>uit</a:t>
            </a:r>
            <a:r>
              <a:rPr lang="en-GB" altLang="nl-NL" sz="1200" b="1" dirty="0" smtClean="0">
                <a:solidFill>
                  <a:srgbClr val="FFFF00"/>
                </a:solidFill>
              </a:rPr>
              <a:t> Magog</a:t>
            </a:r>
            <a:endParaRPr lang="en-GB" altLang="nl-NL" sz="1200" b="1" dirty="0">
              <a:solidFill>
                <a:srgbClr val="FFFF00"/>
              </a:solidFill>
            </a:endParaRPr>
          </a:p>
        </p:txBody>
      </p:sp>
      <p:sp>
        <p:nvSpPr>
          <p:cNvPr id="83" name="Text Box 35"/>
          <p:cNvSpPr txBox="1">
            <a:spLocks noChangeArrowheads="1"/>
          </p:cNvSpPr>
          <p:nvPr/>
        </p:nvSpPr>
        <p:spPr bwMode="auto">
          <a:xfrm>
            <a:off x="4943613" y="288740"/>
            <a:ext cx="11592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nl-NL" sz="1200" b="1" dirty="0" smtClean="0">
                <a:solidFill>
                  <a:schemeClr val="bg1"/>
                </a:solidFill>
              </a:rPr>
              <a:t>Zach 14:4,5 ?</a:t>
            </a:r>
            <a:endParaRPr lang="en-GB" altLang="nl-NL" sz="1200" b="1" dirty="0">
              <a:solidFill>
                <a:schemeClr val="bg1"/>
              </a:solidFill>
            </a:endParaRPr>
          </a:p>
        </p:txBody>
      </p:sp>
      <p:sp>
        <p:nvSpPr>
          <p:cNvPr id="84" name="Line 3"/>
          <p:cNvSpPr>
            <a:spLocks noChangeShapeType="1"/>
          </p:cNvSpPr>
          <p:nvPr/>
        </p:nvSpPr>
        <p:spPr bwMode="auto">
          <a:xfrm>
            <a:off x="4960800" y="360809"/>
            <a:ext cx="0" cy="634061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3674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63" grpId="0" animBg="1"/>
      <p:bldP spid="4099" grpId="0" animBg="1"/>
      <p:bldP spid="4101" grpId="0" animBg="1"/>
      <p:bldP spid="4131" grpId="0"/>
      <p:bldP spid="57" grpId="0" animBg="1"/>
      <p:bldP spid="59" grpId="0"/>
      <p:bldP spid="68" grpId="0" animBg="1"/>
      <p:bldP spid="69" grpId="0"/>
      <p:bldP spid="70" grpId="0" animBg="1"/>
      <p:bldP spid="74" grpId="0" animBg="1"/>
      <p:bldP spid="7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38916" name="Picture 4" descr="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68" y="0"/>
            <a:ext cx="9119431" cy="6237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169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4101</TotalTime>
  <Words>623</Words>
  <Application>Microsoft Office PowerPoint</Application>
  <PresentationFormat>Diavoorstelling (4:3)</PresentationFormat>
  <Paragraphs>253</Paragraphs>
  <Slides>12</Slides>
  <Notes>10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Wingdings</vt:lpstr>
      <vt:lpstr>Standaardontwerp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BG</dc:creator>
  <cp:lastModifiedBy>BG</cp:lastModifiedBy>
  <cp:revision>60</cp:revision>
  <dcterms:created xsi:type="dcterms:W3CDTF">2013-01-08T08:37:50Z</dcterms:created>
  <dcterms:modified xsi:type="dcterms:W3CDTF">2017-02-18T07:47:22Z</dcterms:modified>
</cp:coreProperties>
</file>