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9" r:id="rId2"/>
    <p:sldId id="287" r:id="rId3"/>
    <p:sldId id="256" r:id="rId4"/>
    <p:sldId id="281" r:id="rId5"/>
    <p:sldId id="269" r:id="rId6"/>
    <p:sldId id="286" r:id="rId7"/>
    <p:sldId id="273" r:id="rId8"/>
    <p:sldId id="262" r:id="rId9"/>
    <p:sldId id="263" r:id="rId10"/>
    <p:sldId id="266" r:id="rId11"/>
    <p:sldId id="268" r:id="rId12"/>
    <p:sldId id="267" r:id="rId13"/>
    <p:sldId id="275" r:id="rId14"/>
    <p:sldId id="276" r:id="rId15"/>
    <p:sldId id="282" r:id="rId16"/>
    <p:sldId id="283" r:id="rId17"/>
    <p:sldId id="277" r:id="rId18"/>
    <p:sldId id="284" r:id="rId19"/>
    <p:sldId id="274" r:id="rId20"/>
    <p:sldId id="264" r:id="rId21"/>
    <p:sldId id="270" r:id="rId22"/>
    <p:sldId id="265" r:id="rId23"/>
    <p:sldId id="285" r:id="rId24"/>
    <p:sldId id="288" r:id="rId25"/>
    <p:sldId id="258" r:id="rId26"/>
    <p:sldId id="25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395" autoAdjust="0"/>
  </p:normalViewPr>
  <p:slideViewPr>
    <p:cSldViewPr snapToGrid="0">
      <p:cViewPr varScale="1">
        <p:scale>
          <a:sx n="93" d="100"/>
          <a:sy n="93" d="100"/>
        </p:scale>
        <p:origin x="42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31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563645-4B38-4B3B-A6E3-356169A44CCA}" type="datetimeFigureOut">
              <a:rPr lang="nl-NL" smtClean="0"/>
              <a:t>14-5-2017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8C35DB-099F-4CE1-82A6-4CFB38560E21}" type="slidenum">
              <a:rPr lang="nl-NL" smtClean="0"/>
              <a:t>‹nr.›</a:t>
            </a:fld>
            <a:endParaRPr lang="nl-NL"/>
          </a:p>
        </p:txBody>
      </p:sp>
    </p:spTree>
    <p:extLst>
      <p:ext uri="{BB962C8B-B14F-4D97-AF65-F5344CB8AC3E}">
        <p14:creationId xmlns:p14="http://schemas.microsoft.com/office/powerpoint/2010/main" val="92663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A671A-4827-47A3-89F3-D080E1B840C5}" type="datetimeFigureOut">
              <a:rPr lang="nl-NL" smtClean="0"/>
              <a:t>14-5-2017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27B8B-E6EA-471E-B237-2A68252269DD}" type="slidenum">
              <a:rPr lang="nl-NL" smtClean="0"/>
              <a:t>‹nr.›</a:t>
            </a:fld>
            <a:endParaRPr lang="nl-NL"/>
          </a:p>
        </p:txBody>
      </p:sp>
    </p:spTree>
    <p:extLst>
      <p:ext uri="{BB962C8B-B14F-4D97-AF65-F5344CB8AC3E}">
        <p14:creationId xmlns:p14="http://schemas.microsoft.com/office/powerpoint/2010/main" val="132743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De eindtijd compleet</a:t>
            </a:r>
            <a:endParaRPr lang="nl-NL" dirty="0"/>
          </a:p>
        </p:txBody>
      </p:sp>
      <p:sp>
        <p:nvSpPr>
          <p:cNvPr id="4" name="Tijdelijke aanduiding voor dianummer 3"/>
          <p:cNvSpPr>
            <a:spLocks noGrp="1"/>
          </p:cNvSpPr>
          <p:nvPr>
            <p:ph type="sldNum" sz="quarter" idx="10"/>
          </p:nvPr>
        </p:nvSpPr>
        <p:spPr/>
        <p:txBody>
          <a:bodyPr/>
          <a:lstStyle/>
          <a:p>
            <a:fld id="{0844A7BC-842E-42BD-B931-84011A55ED69}" type="slidenum">
              <a:rPr lang="nl-NL" altLang="nl-NL" smtClean="0"/>
              <a:pPr/>
              <a:t>2</a:t>
            </a:fld>
            <a:endParaRPr lang="nl-NL" altLang="nl-NL"/>
          </a:p>
        </p:txBody>
      </p:sp>
    </p:spTree>
    <p:extLst>
      <p:ext uri="{BB962C8B-B14F-4D97-AF65-F5344CB8AC3E}">
        <p14:creationId xmlns:p14="http://schemas.microsoft.com/office/powerpoint/2010/main" val="50060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Mediterrane Unie,</a:t>
            </a:r>
            <a:r>
              <a:rPr lang="nl-NL" baseline="0" dirty="0" smtClean="0"/>
              <a:t> versie 1.</a:t>
            </a:r>
          </a:p>
          <a:p>
            <a:r>
              <a:rPr lang="nl-NL" baseline="0" dirty="0" smtClean="0"/>
              <a:t>EU-landen in blauw.</a:t>
            </a:r>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13</a:t>
            </a:fld>
            <a:endParaRPr lang="nl-NL"/>
          </a:p>
        </p:txBody>
      </p:sp>
    </p:spTree>
    <p:extLst>
      <p:ext uri="{BB962C8B-B14F-4D97-AF65-F5344CB8AC3E}">
        <p14:creationId xmlns:p14="http://schemas.microsoft.com/office/powerpoint/2010/main" val="14483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Mediterrane Unie, versie 2. Op aandringen van Merkel hele EU toegevoegd.</a:t>
            </a:r>
          </a:p>
          <a:p>
            <a:r>
              <a:rPr lang="nl-NL" dirty="0" smtClean="0"/>
              <a:t>Maar:</a:t>
            </a:r>
            <a:r>
              <a:rPr lang="nl-NL" baseline="0" dirty="0" smtClean="0"/>
              <a:t> splitsing dreigt binnen EU in noordelijke en zuidelijke helft.</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14</a:t>
            </a:fld>
            <a:endParaRPr lang="nl-NL"/>
          </a:p>
        </p:txBody>
      </p:sp>
    </p:spTree>
    <p:extLst>
      <p:ext uri="{BB962C8B-B14F-4D97-AF65-F5344CB8AC3E}">
        <p14:creationId xmlns:p14="http://schemas.microsoft.com/office/powerpoint/2010/main" val="122681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Mediterrane Unie, versie</a:t>
            </a:r>
            <a:r>
              <a:rPr lang="nl-NL" baseline="0" dirty="0" smtClean="0"/>
              <a:t> 1</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15</a:t>
            </a:fld>
            <a:endParaRPr lang="nl-NL"/>
          </a:p>
        </p:txBody>
      </p:sp>
    </p:spTree>
    <p:extLst>
      <p:ext uri="{BB962C8B-B14F-4D97-AF65-F5344CB8AC3E}">
        <p14:creationId xmlns:p14="http://schemas.microsoft.com/office/powerpoint/2010/main" val="102658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De eindtijd compleet</a:t>
            </a:r>
            <a:endParaRPr lang="nl-NL" dirty="0"/>
          </a:p>
        </p:txBody>
      </p:sp>
      <p:sp>
        <p:nvSpPr>
          <p:cNvPr id="4" name="Tijdelijke aanduiding voor dianummer 3"/>
          <p:cNvSpPr>
            <a:spLocks noGrp="1"/>
          </p:cNvSpPr>
          <p:nvPr>
            <p:ph type="sldNum" sz="quarter" idx="10"/>
          </p:nvPr>
        </p:nvSpPr>
        <p:spPr/>
        <p:txBody>
          <a:bodyPr/>
          <a:lstStyle/>
          <a:p>
            <a:fld id="{0844A7BC-842E-42BD-B931-84011A55ED69}" type="slidenum">
              <a:rPr lang="nl-NL" altLang="nl-NL" smtClean="0"/>
              <a:pPr/>
              <a:t>16</a:t>
            </a:fld>
            <a:endParaRPr lang="nl-NL" altLang="nl-NL"/>
          </a:p>
        </p:txBody>
      </p:sp>
    </p:spTree>
    <p:extLst>
      <p:ext uri="{BB962C8B-B14F-4D97-AF65-F5344CB8AC3E}">
        <p14:creationId xmlns:p14="http://schemas.microsoft.com/office/powerpoint/2010/main" val="18919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Mediterrane Unie, versie</a:t>
            </a:r>
            <a:r>
              <a:rPr lang="nl-NL" baseline="0" dirty="0" smtClean="0"/>
              <a:t> 1</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18</a:t>
            </a:fld>
            <a:endParaRPr lang="nl-NL"/>
          </a:p>
        </p:txBody>
      </p:sp>
    </p:spTree>
    <p:extLst>
      <p:ext uri="{BB962C8B-B14F-4D97-AF65-F5344CB8AC3E}">
        <p14:creationId xmlns:p14="http://schemas.microsoft.com/office/powerpoint/2010/main" val="47384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krantenartikel</a:t>
            </a:r>
            <a:r>
              <a:rPr lang="nl-NL" baseline="0" dirty="0" smtClean="0"/>
              <a:t> “Programmeerbaar geld”.</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21</a:t>
            </a:fld>
            <a:endParaRPr lang="nl-NL"/>
          </a:p>
        </p:txBody>
      </p:sp>
    </p:spTree>
    <p:extLst>
      <p:ext uri="{BB962C8B-B14F-4D97-AF65-F5344CB8AC3E}">
        <p14:creationId xmlns:p14="http://schemas.microsoft.com/office/powerpoint/2010/main" val="274929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De eindtijd compleet</a:t>
            </a:r>
            <a:endParaRPr lang="nl-NL" dirty="0"/>
          </a:p>
        </p:txBody>
      </p:sp>
      <p:sp>
        <p:nvSpPr>
          <p:cNvPr id="4" name="Tijdelijke aanduiding voor dianummer 3"/>
          <p:cNvSpPr>
            <a:spLocks noGrp="1"/>
          </p:cNvSpPr>
          <p:nvPr>
            <p:ph type="sldNum" sz="quarter" idx="10"/>
          </p:nvPr>
        </p:nvSpPr>
        <p:spPr/>
        <p:txBody>
          <a:bodyPr/>
          <a:lstStyle/>
          <a:p>
            <a:fld id="{0844A7BC-842E-42BD-B931-84011A55ED69}" type="slidenum">
              <a:rPr lang="nl-NL" altLang="nl-NL" smtClean="0"/>
              <a:pPr/>
              <a:t>23</a:t>
            </a:fld>
            <a:endParaRPr lang="nl-NL" altLang="nl-NL"/>
          </a:p>
        </p:txBody>
      </p:sp>
    </p:spTree>
    <p:extLst>
      <p:ext uri="{BB962C8B-B14F-4D97-AF65-F5344CB8AC3E}">
        <p14:creationId xmlns:p14="http://schemas.microsoft.com/office/powerpoint/2010/main" val="424545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Natuurrampen</a:t>
            </a:r>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25</a:t>
            </a:fld>
            <a:endParaRPr lang="nl-NL"/>
          </a:p>
        </p:txBody>
      </p:sp>
    </p:spTree>
    <p:extLst>
      <p:ext uri="{BB962C8B-B14F-4D97-AF65-F5344CB8AC3E}">
        <p14:creationId xmlns:p14="http://schemas.microsoft.com/office/powerpoint/2010/main" val="211998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smtClean="0"/>
              <a:t>Vulkanen</a:t>
            </a:r>
            <a:endParaRPr lang="nl-NL" sz="2000"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26</a:t>
            </a:fld>
            <a:endParaRPr lang="nl-NL"/>
          </a:p>
        </p:txBody>
      </p:sp>
    </p:spTree>
    <p:extLst>
      <p:ext uri="{BB962C8B-B14F-4D97-AF65-F5344CB8AC3E}">
        <p14:creationId xmlns:p14="http://schemas.microsoft.com/office/powerpoint/2010/main" val="65593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smtClean="0"/>
              <a:t>Kenmerken</a:t>
            </a:r>
            <a:r>
              <a:rPr lang="nl-NL" sz="2000" baseline="0" dirty="0" smtClean="0"/>
              <a:t> eindtijd</a:t>
            </a:r>
            <a:endParaRPr lang="nl-NL" sz="2000"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3</a:t>
            </a:fld>
            <a:endParaRPr lang="nl-NL"/>
          </a:p>
        </p:txBody>
      </p:sp>
    </p:spTree>
    <p:extLst>
      <p:ext uri="{BB962C8B-B14F-4D97-AF65-F5344CB8AC3E}">
        <p14:creationId xmlns:p14="http://schemas.microsoft.com/office/powerpoint/2010/main" val="118333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Sjiieten en soennieten, landen met &gt;60% moslims.</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5</a:t>
            </a:fld>
            <a:endParaRPr lang="nl-NL"/>
          </a:p>
        </p:txBody>
      </p:sp>
    </p:spTree>
    <p:extLst>
      <p:ext uri="{BB962C8B-B14F-4D97-AF65-F5344CB8AC3E}">
        <p14:creationId xmlns:p14="http://schemas.microsoft.com/office/powerpoint/2010/main" val="177293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De eindtijd compleet</a:t>
            </a:r>
            <a:endParaRPr lang="nl-NL" dirty="0"/>
          </a:p>
        </p:txBody>
      </p:sp>
      <p:sp>
        <p:nvSpPr>
          <p:cNvPr id="4" name="Tijdelijke aanduiding voor dianummer 3"/>
          <p:cNvSpPr>
            <a:spLocks noGrp="1"/>
          </p:cNvSpPr>
          <p:nvPr>
            <p:ph type="sldNum" sz="quarter" idx="10"/>
          </p:nvPr>
        </p:nvSpPr>
        <p:spPr/>
        <p:txBody>
          <a:bodyPr/>
          <a:lstStyle/>
          <a:p>
            <a:fld id="{0844A7BC-842E-42BD-B931-84011A55ED69}" type="slidenum">
              <a:rPr lang="nl-NL" altLang="nl-NL" smtClean="0"/>
              <a:pPr/>
              <a:t>7</a:t>
            </a:fld>
            <a:endParaRPr lang="nl-NL" altLang="nl-NL"/>
          </a:p>
        </p:txBody>
      </p:sp>
    </p:spTree>
    <p:extLst>
      <p:ext uri="{BB962C8B-B14F-4D97-AF65-F5344CB8AC3E}">
        <p14:creationId xmlns:p14="http://schemas.microsoft.com/office/powerpoint/2010/main" val="387438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Romeinse Rijk</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8</a:t>
            </a:fld>
            <a:endParaRPr lang="nl-NL"/>
          </a:p>
        </p:txBody>
      </p:sp>
    </p:spTree>
    <p:extLst>
      <p:ext uri="{BB962C8B-B14F-4D97-AF65-F5344CB8AC3E}">
        <p14:creationId xmlns:p14="http://schemas.microsoft.com/office/powerpoint/2010/main" val="214170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Europese Unie</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9</a:t>
            </a:fld>
            <a:endParaRPr lang="nl-NL"/>
          </a:p>
        </p:txBody>
      </p:sp>
    </p:spTree>
    <p:extLst>
      <p:ext uri="{BB962C8B-B14F-4D97-AF65-F5344CB8AC3E}">
        <p14:creationId xmlns:p14="http://schemas.microsoft.com/office/powerpoint/2010/main" val="261855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Islamitisch kalifaat, grootste omvang rond 750 </a:t>
            </a:r>
            <a:r>
              <a:rPr lang="nl-NL" dirty="0" err="1" smtClean="0"/>
              <a:t>n.Chr</a:t>
            </a:r>
            <a:r>
              <a:rPr lang="nl-NL" dirty="0" smtClean="0"/>
              <a:t>.</a:t>
            </a:r>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10</a:t>
            </a:fld>
            <a:endParaRPr lang="nl-NL"/>
          </a:p>
        </p:txBody>
      </p:sp>
    </p:spTree>
    <p:extLst>
      <p:ext uri="{BB962C8B-B14F-4D97-AF65-F5344CB8AC3E}">
        <p14:creationId xmlns:p14="http://schemas.microsoft.com/office/powerpoint/2010/main" val="429481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Islam vandaag, landen met &gt;60%</a:t>
            </a:r>
            <a:r>
              <a:rPr lang="nl-NL" baseline="0" dirty="0" smtClean="0"/>
              <a:t> moslims.</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11</a:t>
            </a:fld>
            <a:endParaRPr lang="nl-NL"/>
          </a:p>
        </p:txBody>
      </p:sp>
    </p:spTree>
    <p:extLst>
      <p:ext uri="{BB962C8B-B14F-4D97-AF65-F5344CB8AC3E}">
        <p14:creationId xmlns:p14="http://schemas.microsoft.com/office/powerpoint/2010/main" val="257837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Mediterrane Unie, versie</a:t>
            </a:r>
            <a:r>
              <a:rPr lang="nl-NL" baseline="0" dirty="0" smtClean="0"/>
              <a:t> 1</a:t>
            </a:r>
            <a:endParaRPr lang="nl-NL" dirty="0"/>
          </a:p>
        </p:txBody>
      </p:sp>
      <p:sp>
        <p:nvSpPr>
          <p:cNvPr id="4" name="Tijdelijke aanduiding voor dianummer 3"/>
          <p:cNvSpPr>
            <a:spLocks noGrp="1"/>
          </p:cNvSpPr>
          <p:nvPr>
            <p:ph type="sldNum" sz="quarter" idx="10"/>
          </p:nvPr>
        </p:nvSpPr>
        <p:spPr/>
        <p:txBody>
          <a:bodyPr/>
          <a:lstStyle/>
          <a:p>
            <a:fld id="{12827B8B-E6EA-471E-B237-2A68252269DD}" type="slidenum">
              <a:rPr lang="nl-NL" smtClean="0"/>
              <a:t>12</a:t>
            </a:fld>
            <a:endParaRPr lang="nl-NL"/>
          </a:p>
        </p:txBody>
      </p:sp>
    </p:spTree>
    <p:extLst>
      <p:ext uri="{BB962C8B-B14F-4D97-AF65-F5344CB8AC3E}">
        <p14:creationId xmlns:p14="http://schemas.microsoft.com/office/powerpoint/2010/main" val="93705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214946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39465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310333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44230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350684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946B18E-D8CE-4C3B-A918-5F59064BDABB}" type="datetimeFigureOut">
              <a:rPr lang="nl-NL" smtClean="0"/>
              <a:t>14-5-2017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211122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946B18E-D8CE-4C3B-A918-5F59064BDABB}" type="datetimeFigureOut">
              <a:rPr lang="nl-NL" smtClean="0"/>
              <a:t>14-5-2017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88594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946B18E-D8CE-4C3B-A918-5F59064BDABB}" type="datetimeFigureOut">
              <a:rPr lang="nl-NL" smtClean="0"/>
              <a:t>14-5-2017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214550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946B18E-D8CE-4C3B-A918-5F59064BDABB}" type="datetimeFigureOut">
              <a:rPr lang="nl-NL" smtClean="0"/>
              <a:t>14-5-2017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19741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946B18E-D8CE-4C3B-A918-5F59064BDABB}" type="datetimeFigureOut">
              <a:rPr lang="nl-NL" smtClean="0"/>
              <a:t>14-5-2017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369052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946B18E-D8CE-4C3B-A918-5F59064BDABB}" type="datetimeFigureOut">
              <a:rPr lang="nl-NL" smtClean="0"/>
              <a:t>14-5-2017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A18F7-4A24-45F8-B275-AC83EA058D69}" type="slidenum">
              <a:rPr lang="nl-NL" smtClean="0"/>
              <a:t>‹nr.›</a:t>
            </a:fld>
            <a:endParaRPr lang="nl-NL"/>
          </a:p>
        </p:txBody>
      </p:sp>
    </p:spTree>
    <p:extLst>
      <p:ext uri="{BB962C8B-B14F-4D97-AF65-F5344CB8AC3E}">
        <p14:creationId xmlns:p14="http://schemas.microsoft.com/office/powerpoint/2010/main" val="131875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6B18E-D8CE-4C3B-A918-5F59064BDABB}" type="datetimeFigureOut">
              <a:rPr lang="nl-NL" smtClean="0"/>
              <a:t>14-5-2017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A18F7-4A24-45F8-B275-AC83EA058D69}" type="slidenum">
              <a:rPr lang="nl-NL" smtClean="0"/>
              <a:t>‹nr.›</a:t>
            </a:fld>
            <a:endParaRPr lang="nl-NL"/>
          </a:p>
        </p:txBody>
      </p:sp>
    </p:spTree>
    <p:extLst>
      <p:ext uri="{BB962C8B-B14F-4D97-AF65-F5344CB8AC3E}">
        <p14:creationId xmlns:p14="http://schemas.microsoft.com/office/powerpoint/2010/main" val="6330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1"/>
          <p:cNvSpPr txBox="1">
            <a:spLocks noChangeArrowheads="1"/>
          </p:cNvSpPr>
          <p:nvPr/>
        </p:nvSpPr>
        <p:spPr bwMode="auto">
          <a:xfrm>
            <a:off x="2207568" y="260648"/>
            <a:ext cx="7920880" cy="4680520"/>
          </a:xfrm>
          <a:prstGeom prst="rect">
            <a:avLst/>
          </a:prstGeom>
          <a:noFill/>
          <a:ln w="152400" cmpd="tri">
            <a:gradFill flip="none" rotWithShape="1">
              <a:gsLst>
                <a:gs pos="0">
                  <a:schemeClr val="accent2">
                    <a:lumMod val="75000"/>
                  </a:schemeClr>
                </a:gs>
                <a:gs pos="44000">
                  <a:schemeClr val="accent6">
                    <a:lumMod val="73000"/>
                  </a:schemeClr>
                </a:gs>
                <a:gs pos="100000">
                  <a:schemeClr val="accent2"/>
                </a:gs>
              </a:gsLst>
              <a:path path="shape">
                <a:fillToRect l="50000" t="50000" r="50000" b="50000"/>
              </a:path>
              <a:tileRect/>
            </a:gradFill>
            <a:round/>
            <a:headEnd/>
            <a:tailEnd/>
          </a:ln>
          <a:effectLst>
            <a:glow rad="228600">
              <a:schemeClr val="accent2">
                <a:satMod val="175000"/>
                <a:alpha val="40000"/>
              </a:schemeClr>
            </a:glow>
          </a:effectLst>
          <a:extLst/>
        </p:spPr>
        <p:txBody>
          <a:bodyPr wrap="square" tIns="1080000" bIns="1080000" anchor="ctr">
            <a:noAutofit/>
          </a:bodyPr>
          <a:lstStyle/>
          <a:p>
            <a:pPr algn="ctr"/>
            <a:r>
              <a:rPr lang="en-GB" altLang="nl-NL" sz="8800" b="1" spc="300" dirty="0">
                <a:ln w="19050">
                  <a:solidFill>
                    <a:srgbClr val="FFFF00"/>
                  </a:solidFill>
                </a:ln>
                <a:solidFill>
                  <a:srgbClr val="FFC000"/>
                </a:solidFill>
                <a:effectLst>
                  <a:glow rad="139700">
                    <a:schemeClr val="accent2">
                      <a:satMod val="175000"/>
                      <a:alpha val="40000"/>
                    </a:schemeClr>
                  </a:glow>
                  <a:reflection blurRad="88900" stA="55000" endA="300" endPos="53000" dist="38100" dir="5400000" sy="-100000" algn="bl" rotWithShape="0"/>
                </a:effectLst>
                <a:latin typeface="Berlin Sans FB Demi" panose="020E0802020502020306" pitchFamily="34" charset="0"/>
              </a:rPr>
              <a:t>De </a:t>
            </a:r>
            <a:r>
              <a:rPr lang="en-GB" altLang="nl-NL" sz="8800" b="1" spc="300" dirty="0" err="1" smtClean="0">
                <a:ln w="19050">
                  <a:solidFill>
                    <a:srgbClr val="FFFF00"/>
                  </a:solidFill>
                </a:ln>
                <a:solidFill>
                  <a:srgbClr val="FFC000"/>
                </a:solidFill>
                <a:effectLst>
                  <a:glow rad="139700">
                    <a:schemeClr val="accent2">
                      <a:satMod val="175000"/>
                      <a:alpha val="40000"/>
                    </a:schemeClr>
                  </a:glow>
                  <a:reflection blurRad="88900" stA="55000" endA="300" endPos="53000" dist="38100" dir="5400000" sy="-100000" algn="bl" rotWithShape="0"/>
                </a:effectLst>
                <a:latin typeface="Berlin Sans FB Demi" panose="020E0802020502020306" pitchFamily="34" charset="0"/>
              </a:rPr>
              <a:t>Eindtijd</a:t>
            </a:r>
            <a:endParaRPr lang="en-GB" altLang="nl-NL" sz="8800" b="1" spc="300" dirty="0" smtClean="0">
              <a:ln w="19050">
                <a:solidFill>
                  <a:srgbClr val="FFFF00"/>
                </a:solidFill>
              </a:ln>
              <a:solidFill>
                <a:srgbClr val="FFC000"/>
              </a:solidFill>
              <a:effectLst>
                <a:glow rad="139700">
                  <a:schemeClr val="accent2">
                    <a:satMod val="175000"/>
                    <a:alpha val="40000"/>
                  </a:schemeClr>
                </a:glow>
                <a:reflection blurRad="88900" stA="55000" endA="300" endPos="53000" dist="38100" dir="5400000" sy="-100000" algn="bl" rotWithShape="0"/>
              </a:effectLst>
              <a:latin typeface="Berlin Sans FB Demi" panose="020E0802020502020306" pitchFamily="34" charset="0"/>
            </a:endParaRPr>
          </a:p>
          <a:p>
            <a:pPr algn="ctr"/>
            <a:endParaRPr lang="en-GB" altLang="nl-NL" sz="2400" b="1" dirty="0" smtClean="0">
              <a:solidFill>
                <a:srgbClr val="FFC000"/>
              </a:solidFill>
            </a:endParaRPr>
          </a:p>
          <a:p>
            <a:pPr algn="ctr"/>
            <a:endParaRPr lang="en-GB" altLang="nl-NL" sz="2400" b="1" i="1" dirty="0" smtClean="0">
              <a:ln>
                <a:solidFill>
                  <a:srgbClr val="FFFF00"/>
                </a:solidFill>
              </a:ln>
              <a:solidFill>
                <a:srgbClr val="FFC000"/>
              </a:solidFill>
              <a:effectLst>
                <a:glow rad="228600">
                  <a:schemeClr val="accent2">
                    <a:satMod val="175000"/>
                    <a:alpha val="40000"/>
                  </a:schemeClr>
                </a:glow>
              </a:effectLst>
            </a:endParaRPr>
          </a:p>
          <a:p>
            <a:pPr algn="ctr"/>
            <a:r>
              <a:rPr lang="en-GB" altLang="nl-NL" sz="4800" b="1" i="1" dirty="0" err="1" smtClean="0">
                <a:ln>
                  <a:solidFill>
                    <a:srgbClr val="FFFF00"/>
                  </a:solidFill>
                </a:ln>
                <a:solidFill>
                  <a:srgbClr val="FFC000"/>
                </a:solidFill>
                <a:effectLst>
                  <a:glow rad="228600">
                    <a:schemeClr val="accent2">
                      <a:satMod val="175000"/>
                      <a:alpha val="40000"/>
                    </a:schemeClr>
                  </a:glow>
                  <a:reflection blurRad="241300" stA="63000" endPos="65000" dist="50800" dir="5400000" sy="-100000" algn="bl" rotWithShape="0"/>
                </a:effectLst>
              </a:rPr>
              <a:t>Voorbodes</a:t>
            </a:r>
            <a:r>
              <a:rPr lang="en-GB" altLang="nl-NL" sz="4800" b="1" i="1" dirty="0" smtClean="0">
                <a:ln>
                  <a:solidFill>
                    <a:srgbClr val="FFFF00"/>
                  </a:solidFill>
                </a:ln>
                <a:solidFill>
                  <a:srgbClr val="FFC000"/>
                </a:solidFill>
                <a:effectLst>
                  <a:glow rad="228600">
                    <a:schemeClr val="accent2">
                      <a:satMod val="175000"/>
                      <a:alpha val="40000"/>
                    </a:schemeClr>
                  </a:glow>
                  <a:reflection blurRad="241300" stA="63000" endPos="65000" dist="50800" dir="5400000" sy="-100000" algn="bl" rotWithShape="0"/>
                </a:effectLst>
              </a:rPr>
              <a:t>?</a:t>
            </a:r>
            <a:endParaRPr lang="en-GB" altLang="nl-NL" sz="4800" b="1" i="1" dirty="0">
              <a:ln>
                <a:solidFill>
                  <a:srgbClr val="FFFF00"/>
                </a:solidFill>
              </a:ln>
              <a:solidFill>
                <a:srgbClr val="FFC000"/>
              </a:solidFill>
              <a:effectLst>
                <a:glow rad="228600">
                  <a:schemeClr val="accent2">
                    <a:satMod val="175000"/>
                    <a:alpha val="40000"/>
                  </a:schemeClr>
                </a:glow>
                <a:reflection blurRad="241300" stA="63000" endPos="65000" dist="50800" dir="5400000" sy="-100000" algn="bl" rotWithShape="0"/>
              </a:effectLst>
            </a:endParaRPr>
          </a:p>
          <a:p>
            <a:pPr algn="ctr"/>
            <a:endParaRPr lang="en-GB" altLang="nl-NL" sz="2400" b="1" dirty="0">
              <a:solidFill>
                <a:srgbClr val="FFC000"/>
              </a:solidFill>
            </a:endParaRPr>
          </a:p>
        </p:txBody>
      </p:sp>
      <p:sp>
        <p:nvSpPr>
          <p:cNvPr id="2" name="Tekstvak 1"/>
          <p:cNvSpPr txBox="1"/>
          <p:nvPr/>
        </p:nvSpPr>
        <p:spPr>
          <a:xfrm>
            <a:off x="6384032" y="1484784"/>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78823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673" y="-1"/>
            <a:ext cx="11556328" cy="5301465"/>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71308"/>
            <a:ext cx="3927912" cy="2686692"/>
          </a:xfrm>
          <a:prstGeom prst="rect">
            <a:avLst/>
          </a:prstGeom>
          <a:ln w="28575">
            <a:solidFill>
              <a:schemeClr val="accent2"/>
            </a:solidFill>
          </a:ln>
        </p:spPr>
      </p:pic>
    </p:spTree>
    <p:extLst>
      <p:ext uri="{BB962C8B-B14F-4D97-AF65-F5344CB8AC3E}">
        <p14:creationId xmlns:p14="http://schemas.microsoft.com/office/powerpoint/2010/main" val="370232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rotWithShape="1">
          <a:blip r:embed="rId3">
            <a:extLst>
              <a:ext uri="{28A0092B-C50C-407E-A947-70E740481C1C}">
                <a14:useLocalDpi xmlns:a14="http://schemas.microsoft.com/office/drawing/2010/main" val="0"/>
              </a:ext>
            </a:extLst>
          </a:blip>
          <a:srcRect l="32223" t="14769" r="33951" b="38256"/>
          <a:stretch/>
        </p:blipFill>
        <p:spPr>
          <a:xfrm>
            <a:off x="1746607" y="0"/>
            <a:ext cx="10445393" cy="6876771"/>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22" y="30822"/>
            <a:ext cx="3927912" cy="2686692"/>
          </a:xfrm>
          <a:prstGeom prst="rect">
            <a:avLst/>
          </a:prstGeom>
          <a:ln w="28575">
            <a:solidFill>
              <a:schemeClr val="accent2"/>
            </a:solidFill>
          </a:ln>
        </p:spPr>
      </p:pic>
    </p:spTree>
    <p:extLst>
      <p:ext uri="{BB962C8B-B14F-4D97-AF65-F5344CB8AC3E}">
        <p14:creationId xmlns:p14="http://schemas.microsoft.com/office/powerpoint/2010/main" val="3684143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6061" y="1825625"/>
            <a:ext cx="4779878" cy="4351338"/>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2" y="0"/>
            <a:ext cx="8485939" cy="6858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927912" cy="2686692"/>
          </a:xfrm>
          <a:prstGeom prst="rect">
            <a:avLst/>
          </a:prstGeom>
          <a:ln w="28575">
            <a:solidFill>
              <a:schemeClr val="accent2"/>
            </a:solidFill>
          </a:ln>
        </p:spPr>
      </p:pic>
    </p:spTree>
    <p:extLst>
      <p:ext uri="{BB962C8B-B14F-4D97-AF65-F5344CB8AC3E}">
        <p14:creationId xmlns:p14="http://schemas.microsoft.com/office/powerpoint/2010/main" val="980980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4220" y="0"/>
            <a:ext cx="8382820" cy="6850587"/>
          </a:xfrm>
        </p:spPr>
      </p:pic>
    </p:spTree>
    <p:extLst>
      <p:ext uri="{BB962C8B-B14F-4D97-AF65-F5344CB8AC3E}">
        <p14:creationId xmlns:p14="http://schemas.microsoft.com/office/powerpoint/2010/main" val="361470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4396" y="-928"/>
            <a:ext cx="8388444" cy="6850800"/>
          </a:xfrm>
        </p:spPr>
      </p:pic>
    </p:spTree>
    <p:extLst>
      <p:ext uri="{BB962C8B-B14F-4D97-AF65-F5344CB8AC3E}">
        <p14:creationId xmlns:p14="http://schemas.microsoft.com/office/powerpoint/2010/main" val="4074159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6061" y="1825625"/>
            <a:ext cx="4779878" cy="4351338"/>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2" y="0"/>
            <a:ext cx="8485939" cy="6858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927912" cy="2686692"/>
          </a:xfrm>
          <a:prstGeom prst="rect">
            <a:avLst/>
          </a:prstGeom>
          <a:ln w="28575">
            <a:solidFill>
              <a:schemeClr val="accent2"/>
            </a:solidFill>
          </a:ln>
        </p:spPr>
      </p:pic>
    </p:spTree>
    <p:extLst>
      <p:ext uri="{BB962C8B-B14F-4D97-AF65-F5344CB8AC3E}">
        <p14:creationId xmlns:p14="http://schemas.microsoft.com/office/powerpoint/2010/main" val="350732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69"/>
          <p:cNvSpPr>
            <a:spLocks noChangeArrowheads="1"/>
          </p:cNvSpPr>
          <p:nvPr/>
        </p:nvSpPr>
        <p:spPr bwMode="auto">
          <a:xfrm flipH="1">
            <a:off x="2207568" y="692696"/>
            <a:ext cx="1293704" cy="360000"/>
          </a:xfrm>
          <a:prstGeom prst="rect">
            <a:avLst/>
          </a:prstGeom>
          <a:gradFill>
            <a:gsLst>
              <a:gs pos="1000">
                <a:schemeClr val="tx1"/>
              </a:gs>
              <a:gs pos="35000">
                <a:srgbClr val="FF0000"/>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63" name="Rectangle 11"/>
          <p:cNvSpPr>
            <a:spLocks noChangeArrowheads="1"/>
          </p:cNvSpPr>
          <p:nvPr/>
        </p:nvSpPr>
        <p:spPr bwMode="auto">
          <a:xfrm>
            <a:off x="824827" y="1196703"/>
            <a:ext cx="7596378"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39" name="Text Box 43"/>
          <p:cNvSpPr txBox="1">
            <a:spLocks noChangeArrowheads="1"/>
          </p:cNvSpPr>
          <p:nvPr/>
        </p:nvSpPr>
        <p:spPr bwMode="auto">
          <a:xfrm>
            <a:off x="4295800" y="119679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4128" name="Text Box 32"/>
          <p:cNvSpPr txBox="1">
            <a:spLocks noChangeArrowheads="1"/>
          </p:cNvSpPr>
          <p:nvPr/>
        </p:nvSpPr>
        <p:spPr bwMode="auto">
          <a:xfrm>
            <a:off x="6274162" y="119679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
        <p:nvSpPr>
          <p:cNvPr id="70" name="Line 103"/>
          <p:cNvSpPr>
            <a:spLocks noChangeShapeType="1"/>
          </p:cNvSpPr>
          <p:nvPr/>
        </p:nvSpPr>
        <p:spPr bwMode="auto">
          <a:xfrm>
            <a:off x="828265" y="1484784"/>
            <a:ext cx="0" cy="1346625"/>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72" name="Rectangle 69"/>
          <p:cNvSpPr>
            <a:spLocks noChangeArrowheads="1"/>
          </p:cNvSpPr>
          <p:nvPr/>
        </p:nvSpPr>
        <p:spPr bwMode="auto">
          <a:xfrm>
            <a:off x="1626691" y="1734261"/>
            <a:ext cx="2601913" cy="360000"/>
          </a:xfrm>
          <a:prstGeom prst="rect">
            <a:avLst/>
          </a:prstGeom>
          <a:gradFill>
            <a:gsLst>
              <a:gs pos="0">
                <a:schemeClr val="tx1"/>
              </a:gs>
              <a:gs pos="31000">
                <a:srgbClr val="00CCFF"/>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4098" name="Line 2"/>
          <p:cNvSpPr>
            <a:spLocks noChangeShapeType="1"/>
          </p:cNvSpPr>
          <p:nvPr/>
        </p:nvSpPr>
        <p:spPr bwMode="auto">
          <a:xfrm>
            <a:off x="-168696" y="2961319"/>
            <a:ext cx="1245738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0" name="Line 4"/>
          <p:cNvSpPr>
            <a:spLocks noChangeShapeType="1"/>
          </p:cNvSpPr>
          <p:nvPr/>
        </p:nvSpPr>
        <p:spPr bwMode="auto">
          <a:xfrm rot="10800000" flipV="1">
            <a:off x="8462182" y="-99392"/>
            <a:ext cx="0" cy="1130592"/>
          </a:xfrm>
          <a:prstGeom prst="line">
            <a:avLst/>
          </a:prstGeom>
          <a:noFill/>
          <a:ln w="635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01" name="Rectangle 5"/>
          <p:cNvSpPr>
            <a:spLocks noChangeArrowheads="1"/>
          </p:cNvSpPr>
          <p:nvPr/>
        </p:nvSpPr>
        <p:spPr bwMode="auto">
          <a:xfrm>
            <a:off x="-168695" y="692696"/>
            <a:ext cx="2402958"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sp>
        <p:nvSpPr>
          <p:cNvPr id="4106" name="Rectangle 10"/>
          <p:cNvSpPr>
            <a:spLocks noChangeArrowheads="1"/>
          </p:cNvSpPr>
          <p:nvPr/>
        </p:nvSpPr>
        <p:spPr bwMode="auto">
          <a:xfrm>
            <a:off x="4270887" y="1738806"/>
            <a:ext cx="4150318" cy="360000"/>
          </a:xfrm>
          <a:prstGeom prst="rect">
            <a:avLst/>
          </a:prstGeom>
          <a:solidFill>
            <a:srgbClr val="00CCFF"/>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22" name="Line 26"/>
          <p:cNvSpPr>
            <a:spLocks noChangeShapeType="1"/>
          </p:cNvSpPr>
          <p:nvPr/>
        </p:nvSpPr>
        <p:spPr bwMode="auto">
          <a:xfrm rot="5400000">
            <a:off x="4151560"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3" name="Line 27"/>
          <p:cNvSpPr>
            <a:spLocks noChangeShapeType="1"/>
          </p:cNvSpPr>
          <p:nvPr/>
        </p:nvSpPr>
        <p:spPr bwMode="auto">
          <a:xfrm rot="5400000">
            <a:off x="6167785"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4" name="Line 28"/>
          <p:cNvSpPr>
            <a:spLocks noChangeShapeType="1"/>
          </p:cNvSpPr>
          <p:nvPr/>
        </p:nvSpPr>
        <p:spPr bwMode="auto">
          <a:xfrm rot="5400000">
            <a:off x="8377731"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5" name="Text Box 29"/>
          <p:cNvSpPr txBox="1">
            <a:spLocks noChangeArrowheads="1"/>
          </p:cNvSpPr>
          <p:nvPr/>
        </p:nvSpPr>
        <p:spPr bwMode="auto">
          <a:xfrm>
            <a:off x="3222834" y="3038961"/>
            <a:ext cx="2039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Vredesverbond</a:t>
            </a:r>
          </a:p>
          <a:p>
            <a:pPr algn="ctr"/>
            <a:r>
              <a:rPr lang="en-GB" altLang="nl-NL" sz="2000" b="1" dirty="0">
                <a:solidFill>
                  <a:schemeClr val="bg1"/>
                </a:solidFill>
              </a:rPr>
              <a:t>met Israel</a:t>
            </a:r>
          </a:p>
        </p:txBody>
      </p:sp>
      <p:sp>
        <p:nvSpPr>
          <p:cNvPr id="4126" name="Text Box 30"/>
          <p:cNvSpPr txBox="1">
            <a:spLocks noChangeArrowheads="1"/>
          </p:cNvSpPr>
          <p:nvPr/>
        </p:nvSpPr>
        <p:spPr bwMode="auto">
          <a:xfrm rot="21600000">
            <a:off x="5307923" y="3038962"/>
            <a:ext cx="2024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err="1">
                <a:solidFill>
                  <a:schemeClr val="bg1"/>
                </a:solidFill>
              </a:rPr>
              <a:t>Verbreking</a:t>
            </a:r>
            <a:endParaRPr lang="en-GB" altLang="nl-NL" sz="2000" b="1" dirty="0">
              <a:solidFill>
                <a:schemeClr val="bg1"/>
              </a:solidFill>
            </a:endParaRPr>
          </a:p>
          <a:p>
            <a:pPr algn="ctr"/>
            <a:r>
              <a:rPr lang="en-GB" altLang="nl-NL" sz="2000" b="1" dirty="0" err="1">
                <a:solidFill>
                  <a:schemeClr val="bg1"/>
                </a:solidFill>
              </a:rPr>
              <a:t>vredesverbond</a:t>
            </a:r>
            <a:endParaRPr lang="en-GB" altLang="nl-NL" sz="2000" b="1" dirty="0">
              <a:solidFill>
                <a:schemeClr val="bg1"/>
              </a:solidFill>
            </a:endParaRPr>
          </a:p>
        </p:txBody>
      </p:sp>
      <p:sp>
        <p:nvSpPr>
          <p:cNvPr id="4127" name="Text Box 31"/>
          <p:cNvSpPr txBox="1">
            <a:spLocks noChangeArrowheads="1"/>
          </p:cNvSpPr>
          <p:nvPr/>
        </p:nvSpPr>
        <p:spPr bwMode="auto">
          <a:xfrm rot="21600000">
            <a:off x="7608168" y="3038962"/>
            <a:ext cx="1768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Armageddon</a:t>
            </a:r>
          </a:p>
        </p:txBody>
      </p:sp>
      <p:sp>
        <p:nvSpPr>
          <p:cNvPr id="4129" name="Text Box 33"/>
          <p:cNvSpPr txBox="1">
            <a:spLocks noChangeArrowheads="1"/>
          </p:cNvSpPr>
          <p:nvPr/>
        </p:nvSpPr>
        <p:spPr bwMode="auto">
          <a:xfrm>
            <a:off x="4799856"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0" name="Text Box 34"/>
          <p:cNvSpPr txBox="1">
            <a:spLocks noChangeArrowheads="1"/>
          </p:cNvSpPr>
          <p:nvPr/>
        </p:nvSpPr>
        <p:spPr bwMode="auto">
          <a:xfrm>
            <a:off x="6757874"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1" name="Text Box 35"/>
          <p:cNvSpPr txBox="1">
            <a:spLocks noChangeArrowheads="1"/>
          </p:cNvSpPr>
          <p:nvPr/>
        </p:nvSpPr>
        <p:spPr bwMode="auto">
          <a:xfrm>
            <a:off x="4223830" y="116632"/>
            <a:ext cx="252024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Opname</a:t>
            </a:r>
            <a:r>
              <a:rPr lang="en-GB" altLang="nl-NL" sz="2000" b="1" dirty="0">
                <a:solidFill>
                  <a:schemeClr val="bg1"/>
                </a:solidFill>
              </a:rPr>
              <a:t> </a:t>
            </a:r>
            <a:r>
              <a:rPr lang="en-GB" altLang="nl-NL" sz="2000" b="1" dirty="0" err="1">
                <a:solidFill>
                  <a:schemeClr val="bg1"/>
                </a:solidFill>
              </a:rPr>
              <a:t>Gemeente</a:t>
            </a:r>
            <a:endParaRPr lang="en-GB" altLang="nl-NL" sz="2000" b="1" dirty="0">
              <a:solidFill>
                <a:schemeClr val="bg1"/>
              </a:solidFill>
            </a:endParaRPr>
          </a:p>
        </p:txBody>
      </p:sp>
      <p:sp>
        <p:nvSpPr>
          <p:cNvPr id="4134" name="Line 38"/>
          <p:cNvSpPr>
            <a:spLocks noChangeShapeType="1"/>
          </p:cNvSpPr>
          <p:nvPr/>
        </p:nvSpPr>
        <p:spPr bwMode="auto">
          <a:xfrm>
            <a:off x="8452620" y="1030979"/>
            <a:ext cx="0" cy="174994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5" name="Rectangle 39"/>
          <p:cNvSpPr>
            <a:spLocks noChangeArrowheads="1"/>
          </p:cNvSpPr>
          <p:nvPr/>
        </p:nvSpPr>
        <p:spPr bwMode="auto">
          <a:xfrm>
            <a:off x="8499715" y="1196703"/>
            <a:ext cx="2263296" cy="90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dirty="0">
                <a:solidFill>
                  <a:schemeClr val="bg1"/>
                </a:solidFill>
              </a:rPr>
              <a:t>1000-jarig</a:t>
            </a:r>
          </a:p>
          <a:p>
            <a:pPr algn="ctr"/>
            <a:r>
              <a:rPr lang="en-GB" altLang="nl-NL" sz="2000" b="1" dirty="0" err="1">
                <a:solidFill>
                  <a:schemeClr val="bg1"/>
                </a:solidFill>
              </a:rPr>
              <a:t>Vrederijk</a:t>
            </a:r>
            <a:endParaRPr lang="en-GB" altLang="nl-NL" sz="2000" b="1" dirty="0">
              <a:solidFill>
                <a:schemeClr val="bg1"/>
              </a:solidFill>
            </a:endParaRPr>
          </a:p>
        </p:txBody>
      </p:sp>
      <p:sp>
        <p:nvSpPr>
          <p:cNvPr id="4136" name="Text Box 40"/>
          <p:cNvSpPr txBox="1">
            <a:spLocks noChangeArrowheads="1"/>
          </p:cNvSpPr>
          <p:nvPr/>
        </p:nvSpPr>
        <p:spPr bwMode="auto">
          <a:xfrm>
            <a:off x="8499715" y="69268"/>
            <a:ext cx="171893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Wederkomst</a:t>
            </a:r>
            <a:endParaRPr lang="en-GB" altLang="nl-NL" sz="2000" b="1" dirty="0">
              <a:solidFill>
                <a:schemeClr val="bg1"/>
              </a:solidFill>
            </a:endParaRPr>
          </a:p>
        </p:txBody>
      </p:sp>
      <p:sp>
        <p:nvSpPr>
          <p:cNvPr id="4137" name="Line 41"/>
          <p:cNvSpPr>
            <a:spLocks noChangeShapeType="1"/>
          </p:cNvSpPr>
          <p:nvPr/>
        </p:nvSpPr>
        <p:spPr bwMode="auto">
          <a:xfrm>
            <a:off x="4241687" y="956200"/>
            <a:ext cx="4179518" cy="21512"/>
          </a:xfrm>
          <a:prstGeom prst="line">
            <a:avLst/>
          </a:prstGeom>
          <a:noFill/>
          <a:ln w="22225">
            <a:solidFill>
              <a:schemeClr val="bg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8" name="Text Box 42"/>
          <p:cNvSpPr txBox="1">
            <a:spLocks noChangeArrowheads="1"/>
          </p:cNvSpPr>
          <p:nvPr/>
        </p:nvSpPr>
        <p:spPr bwMode="auto">
          <a:xfrm>
            <a:off x="5471236" y="749118"/>
            <a:ext cx="1717137" cy="360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70</a:t>
            </a:r>
            <a:r>
              <a:rPr lang="en-GB" altLang="nl-NL" sz="2000" b="1" baseline="30000" dirty="0">
                <a:solidFill>
                  <a:schemeClr val="bg1"/>
                </a:solidFill>
              </a:rPr>
              <a:t>e</a:t>
            </a:r>
            <a:r>
              <a:rPr lang="en-GB" altLang="nl-NL" sz="2000" b="1" dirty="0">
                <a:solidFill>
                  <a:schemeClr val="bg1"/>
                </a:solidFill>
              </a:rPr>
              <a:t> </a:t>
            </a:r>
            <a:r>
              <a:rPr lang="en-GB" altLang="nl-NL" sz="2000" b="1" dirty="0" err="1">
                <a:solidFill>
                  <a:schemeClr val="bg1"/>
                </a:solidFill>
              </a:rPr>
              <a:t>jaarweek</a:t>
            </a:r>
            <a:endParaRPr lang="en-GB" altLang="nl-NL" sz="2000" b="1" dirty="0">
              <a:solidFill>
                <a:schemeClr val="bg1"/>
              </a:solidFill>
            </a:endParaRPr>
          </a:p>
        </p:txBody>
      </p:sp>
      <p:sp>
        <p:nvSpPr>
          <p:cNvPr id="4141" name="Rectangle 45"/>
          <p:cNvSpPr>
            <a:spLocks noChangeArrowheads="1"/>
          </p:cNvSpPr>
          <p:nvPr/>
        </p:nvSpPr>
        <p:spPr bwMode="auto">
          <a:xfrm>
            <a:off x="10805577" y="282135"/>
            <a:ext cx="1427311" cy="2498793"/>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a:solidFill>
                  <a:schemeClr val="bg1"/>
                </a:solidFill>
              </a:rPr>
              <a:t>Eeuwig-</a:t>
            </a:r>
          </a:p>
          <a:p>
            <a:pPr algn="ctr"/>
            <a:r>
              <a:rPr lang="en-GB" altLang="nl-NL" sz="2000" b="1">
                <a:solidFill>
                  <a:schemeClr val="bg1"/>
                </a:solidFill>
              </a:rPr>
              <a:t>heid</a:t>
            </a:r>
          </a:p>
        </p:txBody>
      </p:sp>
      <p:sp>
        <p:nvSpPr>
          <p:cNvPr id="4142" name="Text Box 46"/>
          <p:cNvSpPr txBox="1">
            <a:spLocks noChangeArrowheads="1"/>
          </p:cNvSpPr>
          <p:nvPr/>
        </p:nvSpPr>
        <p:spPr bwMode="auto">
          <a:xfrm>
            <a:off x="4559358" y="1712134"/>
            <a:ext cx="322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sz="2000" b="1" dirty="0" err="1">
                <a:solidFill>
                  <a:schemeClr val="bg1"/>
                </a:solidFill>
              </a:rPr>
              <a:t>Herstelde</a:t>
            </a:r>
            <a:r>
              <a:rPr lang="en-GB" altLang="nl-NL" sz="2000" b="1" dirty="0">
                <a:solidFill>
                  <a:schemeClr val="bg1"/>
                </a:solidFill>
              </a:rPr>
              <a:t> </a:t>
            </a:r>
            <a:r>
              <a:rPr lang="en-GB" altLang="nl-NL" sz="2000" b="1" dirty="0" err="1">
                <a:solidFill>
                  <a:schemeClr val="bg1"/>
                </a:solidFill>
              </a:rPr>
              <a:t>Romeinse</a:t>
            </a:r>
            <a:r>
              <a:rPr lang="en-GB" altLang="nl-NL" sz="2000" b="1" dirty="0">
                <a:solidFill>
                  <a:schemeClr val="bg1"/>
                </a:solidFill>
              </a:rPr>
              <a:t> </a:t>
            </a:r>
            <a:r>
              <a:rPr lang="en-GB" altLang="nl-NL" sz="2000" b="1" dirty="0" err="1">
                <a:solidFill>
                  <a:schemeClr val="bg1"/>
                </a:solidFill>
              </a:rPr>
              <a:t>Rijk</a:t>
            </a:r>
            <a:endParaRPr lang="en-GB" altLang="nl-NL" sz="2000" b="1" dirty="0">
              <a:solidFill>
                <a:schemeClr val="bg1"/>
              </a:solidFill>
            </a:endParaRPr>
          </a:p>
        </p:txBody>
      </p:sp>
      <p:sp>
        <p:nvSpPr>
          <p:cNvPr id="45" name="Line 28"/>
          <p:cNvSpPr>
            <a:spLocks noChangeShapeType="1"/>
          </p:cNvSpPr>
          <p:nvPr/>
        </p:nvSpPr>
        <p:spPr bwMode="auto">
          <a:xfrm rot="5400000">
            <a:off x="10720701"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6" name="Text Box 31"/>
          <p:cNvSpPr txBox="1">
            <a:spLocks noChangeArrowheads="1"/>
          </p:cNvSpPr>
          <p:nvPr/>
        </p:nvSpPr>
        <p:spPr bwMode="auto">
          <a:xfrm>
            <a:off x="9963172" y="3038961"/>
            <a:ext cx="18934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Finale </a:t>
            </a:r>
            <a:r>
              <a:rPr lang="en-GB" altLang="nl-NL" sz="2000" b="1" dirty="0" err="1">
                <a:solidFill>
                  <a:schemeClr val="bg1"/>
                </a:solidFill>
              </a:rPr>
              <a:t>oorlog</a:t>
            </a:r>
            <a:endParaRPr lang="en-GB" altLang="nl-NL" sz="2000" b="1" dirty="0">
              <a:solidFill>
                <a:schemeClr val="bg1"/>
              </a:solidFill>
            </a:endParaRPr>
          </a:p>
          <a:p>
            <a:r>
              <a:rPr lang="en-GB" altLang="nl-NL" sz="2000" b="1" dirty="0" err="1">
                <a:solidFill>
                  <a:schemeClr val="bg1"/>
                </a:solidFill>
              </a:rPr>
              <a:t>Eind-oordeel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hemel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aarde</a:t>
            </a:r>
            <a:endParaRPr lang="en-GB" altLang="nl-NL" sz="2000" b="1" dirty="0">
              <a:solidFill>
                <a:schemeClr val="bg1"/>
              </a:solidFill>
            </a:endParaRPr>
          </a:p>
        </p:txBody>
      </p:sp>
      <p:sp>
        <p:nvSpPr>
          <p:cNvPr id="55" name="Text Box 32"/>
          <p:cNvSpPr txBox="1">
            <a:spLocks noChangeArrowheads="1"/>
          </p:cNvSpPr>
          <p:nvPr/>
        </p:nvSpPr>
        <p:spPr bwMode="auto">
          <a:xfrm>
            <a:off x="4542686" y="4715852"/>
            <a:ext cx="1265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nl-NL" b="1" dirty="0" err="1">
                <a:solidFill>
                  <a:srgbClr val="FFFF00"/>
                </a:solidFill>
              </a:rPr>
              <a:t>Offerdienst</a:t>
            </a:r>
            <a:endParaRPr lang="en-GB" altLang="nl-NL" b="1" dirty="0">
              <a:solidFill>
                <a:srgbClr val="FFFF00"/>
              </a:solidFill>
            </a:endParaRPr>
          </a:p>
        </p:txBody>
      </p:sp>
      <p:sp>
        <p:nvSpPr>
          <p:cNvPr id="56" name="Text Box 32"/>
          <p:cNvSpPr txBox="1">
            <a:spLocks noChangeArrowheads="1"/>
          </p:cNvSpPr>
          <p:nvPr/>
        </p:nvSpPr>
        <p:spPr bwMode="auto">
          <a:xfrm>
            <a:off x="6491164" y="5752766"/>
            <a:ext cx="1518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42 </a:t>
            </a:r>
            <a:r>
              <a:rPr lang="en-GB" altLang="nl-NL" b="1" dirty="0" err="1">
                <a:solidFill>
                  <a:srgbClr val="FFFF00"/>
                </a:solidFill>
              </a:rPr>
              <a:t>maanden</a:t>
            </a:r>
            <a:endParaRPr lang="en-GB" altLang="nl-NL" b="1" dirty="0">
              <a:solidFill>
                <a:srgbClr val="FFFF00"/>
              </a:solidFill>
            </a:endParaRPr>
          </a:p>
        </p:txBody>
      </p:sp>
      <p:sp>
        <p:nvSpPr>
          <p:cNvPr id="58" name="Text Box 32"/>
          <p:cNvSpPr txBox="1">
            <a:spLocks noChangeArrowheads="1"/>
          </p:cNvSpPr>
          <p:nvPr/>
        </p:nvSpPr>
        <p:spPr bwMode="auto">
          <a:xfrm>
            <a:off x="6512847" y="5407128"/>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Israël</a:t>
            </a:r>
            <a:r>
              <a:rPr lang="en-GB" altLang="nl-NL" b="1" dirty="0" smtClean="0">
                <a:solidFill>
                  <a:srgbClr val="FFFF00"/>
                </a:solidFill>
              </a:rPr>
              <a:t> </a:t>
            </a:r>
            <a:r>
              <a:rPr lang="en-GB" altLang="nl-NL" b="1" dirty="0" err="1">
                <a:solidFill>
                  <a:srgbClr val="FFFF00"/>
                </a:solidFill>
              </a:rPr>
              <a:t>vlucht</a:t>
            </a:r>
            <a:r>
              <a:rPr lang="en-GB" altLang="nl-NL" b="1" dirty="0">
                <a:solidFill>
                  <a:srgbClr val="FFFF00"/>
                </a:solidFill>
              </a:rPr>
              <a:t> </a:t>
            </a:r>
            <a:r>
              <a:rPr lang="en-GB" altLang="nl-NL" b="1" dirty="0" err="1">
                <a:solidFill>
                  <a:srgbClr val="FFFF00"/>
                </a:solidFill>
              </a:rPr>
              <a:t>naar</a:t>
            </a:r>
            <a:r>
              <a:rPr lang="en-GB" altLang="nl-NL" b="1" dirty="0">
                <a:solidFill>
                  <a:srgbClr val="FFFF00"/>
                </a:solidFill>
              </a:rPr>
              <a:t> </a:t>
            </a:r>
            <a:r>
              <a:rPr lang="en-GB" altLang="nl-NL" b="1" dirty="0" err="1">
                <a:solidFill>
                  <a:srgbClr val="FFFF00"/>
                </a:solidFill>
              </a:rPr>
              <a:t>bergen</a:t>
            </a:r>
            <a:r>
              <a:rPr lang="en-GB" altLang="nl-NL" b="1" dirty="0">
                <a:solidFill>
                  <a:srgbClr val="FFFF00"/>
                </a:solidFill>
              </a:rPr>
              <a:t>/</a:t>
            </a:r>
            <a:r>
              <a:rPr lang="en-GB" altLang="nl-NL" b="1" dirty="0" err="1">
                <a:solidFill>
                  <a:srgbClr val="FFFF00"/>
                </a:solidFill>
              </a:rPr>
              <a:t>woestijn</a:t>
            </a:r>
            <a:endParaRPr lang="en-GB" altLang="nl-NL" b="1" dirty="0">
              <a:solidFill>
                <a:srgbClr val="FFFF00"/>
              </a:solidFill>
            </a:endParaRPr>
          </a:p>
        </p:txBody>
      </p:sp>
      <p:sp>
        <p:nvSpPr>
          <p:cNvPr id="60" name="Text Box 32"/>
          <p:cNvSpPr txBox="1">
            <a:spLocks noChangeArrowheads="1"/>
          </p:cNvSpPr>
          <p:nvPr/>
        </p:nvSpPr>
        <p:spPr bwMode="auto">
          <a:xfrm>
            <a:off x="6504833" y="4715852"/>
            <a:ext cx="2732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Tijd</a:t>
            </a:r>
            <a:r>
              <a:rPr lang="en-GB" altLang="nl-NL" b="1" dirty="0">
                <a:solidFill>
                  <a:srgbClr val="FFFF00"/>
                </a:solidFill>
              </a:rPr>
              <a:t>, </a:t>
            </a:r>
            <a:r>
              <a:rPr lang="en-GB" altLang="nl-NL" b="1" dirty="0" err="1">
                <a:solidFill>
                  <a:srgbClr val="FFFF00"/>
                </a:solidFill>
              </a:rPr>
              <a:t>tijden</a:t>
            </a:r>
            <a:r>
              <a:rPr lang="en-GB" altLang="nl-NL" b="1" dirty="0">
                <a:solidFill>
                  <a:srgbClr val="FFFF00"/>
                </a:solidFill>
              </a:rPr>
              <a:t> en halve </a:t>
            </a:r>
            <a:r>
              <a:rPr lang="en-GB" altLang="nl-NL" b="1" dirty="0" err="1">
                <a:solidFill>
                  <a:srgbClr val="FFFF00"/>
                </a:solidFill>
              </a:rPr>
              <a:t>tijd</a:t>
            </a:r>
            <a:endParaRPr lang="en-GB" altLang="nl-NL" b="1" dirty="0">
              <a:solidFill>
                <a:srgbClr val="FFFF00"/>
              </a:solidFill>
            </a:endParaRPr>
          </a:p>
        </p:txBody>
      </p:sp>
      <p:sp>
        <p:nvSpPr>
          <p:cNvPr id="61" name="Text Box 32"/>
          <p:cNvSpPr txBox="1">
            <a:spLocks noChangeArrowheads="1"/>
          </p:cNvSpPr>
          <p:nvPr/>
        </p:nvSpPr>
        <p:spPr bwMode="auto">
          <a:xfrm>
            <a:off x="6505655" y="506149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1260 </a:t>
            </a:r>
            <a:r>
              <a:rPr lang="en-GB" altLang="nl-NL" b="1" dirty="0" err="1">
                <a:solidFill>
                  <a:srgbClr val="FFFF00"/>
                </a:solidFill>
              </a:rPr>
              <a:t>dagen</a:t>
            </a:r>
            <a:endParaRPr lang="en-GB" altLang="nl-NL" b="1" dirty="0">
              <a:solidFill>
                <a:srgbClr val="FFFF00"/>
              </a:solidFill>
            </a:endParaRPr>
          </a:p>
        </p:txBody>
      </p:sp>
      <p:sp>
        <p:nvSpPr>
          <p:cNvPr id="62" name="Text Box 32"/>
          <p:cNvSpPr txBox="1">
            <a:spLocks noChangeArrowheads="1"/>
          </p:cNvSpPr>
          <p:nvPr/>
        </p:nvSpPr>
        <p:spPr bwMode="auto">
          <a:xfrm>
            <a:off x="5221727" y="4046464"/>
            <a:ext cx="19928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Beest</a:t>
            </a:r>
            <a:r>
              <a:rPr lang="en-GB" altLang="nl-NL" b="1" dirty="0">
                <a:solidFill>
                  <a:srgbClr val="FFFF00"/>
                </a:solidFill>
              </a:rPr>
              <a:t> en </a:t>
            </a:r>
            <a:r>
              <a:rPr lang="en-GB" altLang="nl-NL" b="1" dirty="0" err="1">
                <a:solidFill>
                  <a:srgbClr val="FFFF00"/>
                </a:solidFill>
              </a:rPr>
              <a:t>profeet</a:t>
            </a:r>
            <a:endParaRPr lang="en-GB" altLang="nl-NL" b="1" dirty="0">
              <a:solidFill>
                <a:srgbClr val="FFFF00"/>
              </a:solidFill>
            </a:endParaRPr>
          </a:p>
          <a:p>
            <a:pPr algn="ctr"/>
            <a:r>
              <a:rPr lang="en-GB" altLang="nl-NL" b="1" dirty="0">
                <a:solidFill>
                  <a:srgbClr val="FFFF00"/>
                </a:solidFill>
              </a:rPr>
              <a:t>(Antichrist)</a:t>
            </a:r>
          </a:p>
        </p:txBody>
      </p:sp>
      <p:sp>
        <p:nvSpPr>
          <p:cNvPr id="57" name="Line 20"/>
          <p:cNvSpPr>
            <a:spLocks noChangeShapeType="1"/>
          </p:cNvSpPr>
          <p:nvPr/>
        </p:nvSpPr>
        <p:spPr bwMode="auto">
          <a:xfrm rot="5400000">
            <a:off x="2295674"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59" name="Text Box 21"/>
          <p:cNvSpPr txBox="1">
            <a:spLocks noChangeArrowheads="1"/>
          </p:cNvSpPr>
          <p:nvPr/>
        </p:nvSpPr>
        <p:spPr bwMode="auto">
          <a:xfrm>
            <a:off x="2207568" y="3037468"/>
            <a:ext cx="556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NU</a:t>
            </a:r>
          </a:p>
        </p:txBody>
      </p:sp>
      <p:grpSp>
        <p:nvGrpSpPr>
          <p:cNvPr id="64" name="Group 56"/>
          <p:cNvGrpSpPr>
            <a:grpSpLocks/>
          </p:cNvGrpSpPr>
          <p:nvPr/>
        </p:nvGrpSpPr>
        <p:grpSpPr bwMode="auto">
          <a:xfrm>
            <a:off x="479376" y="1160665"/>
            <a:ext cx="715505" cy="467415"/>
            <a:chOff x="657" y="1253"/>
            <a:chExt cx="3871" cy="2243"/>
          </a:xfrm>
        </p:grpSpPr>
        <p:pic>
          <p:nvPicPr>
            <p:cNvPr id="65" name="Picture 57" descr="Vlag_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 y="1253"/>
              <a:ext cx="3871" cy="224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8"/>
            <p:cNvSpPr>
              <a:spLocks noChangeArrowheads="1"/>
            </p:cNvSpPr>
            <p:nvPr/>
          </p:nvSpPr>
          <p:spPr bwMode="auto">
            <a:xfrm>
              <a:off x="703" y="3284"/>
              <a:ext cx="771"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sp>
          <p:nvSpPr>
            <p:cNvPr id="67" name="Rectangle 59"/>
            <p:cNvSpPr>
              <a:spLocks noChangeArrowheads="1"/>
            </p:cNvSpPr>
            <p:nvPr/>
          </p:nvSpPr>
          <p:spPr bwMode="auto">
            <a:xfrm>
              <a:off x="703" y="3203"/>
              <a:ext cx="793" cy="9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grpSp>
      <p:sp>
        <p:nvSpPr>
          <p:cNvPr id="68" name="Line 92"/>
          <p:cNvSpPr>
            <a:spLocks noChangeShapeType="1"/>
          </p:cNvSpPr>
          <p:nvPr/>
        </p:nvSpPr>
        <p:spPr bwMode="auto">
          <a:xfrm rot="5400000">
            <a:off x="752596" y="2965395"/>
            <a:ext cx="1444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69" name="Text Box 93"/>
          <p:cNvSpPr txBox="1">
            <a:spLocks noChangeArrowheads="1"/>
          </p:cNvSpPr>
          <p:nvPr/>
        </p:nvSpPr>
        <p:spPr bwMode="auto">
          <a:xfrm>
            <a:off x="429821" y="3037627"/>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1948</a:t>
            </a:r>
          </a:p>
        </p:txBody>
      </p:sp>
      <p:sp>
        <p:nvSpPr>
          <p:cNvPr id="75" name="Rectangle 70"/>
          <p:cNvSpPr>
            <a:spLocks noChangeArrowheads="1"/>
          </p:cNvSpPr>
          <p:nvPr/>
        </p:nvSpPr>
        <p:spPr bwMode="auto">
          <a:xfrm>
            <a:off x="4151784" y="1755098"/>
            <a:ext cx="360363" cy="331200"/>
          </a:xfrm>
          <a:prstGeom prst="rect">
            <a:avLst/>
          </a:prstGeom>
          <a:solidFill>
            <a:srgbClr val="00CCFF"/>
          </a:solidFill>
          <a:ln>
            <a:noFill/>
          </a:ln>
          <a:effectLst/>
          <a:extLst>
            <a:ext uri="{91240B29-F687-4F45-9708-019B960494DF}">
              <a14:hiddenLine xmlns:a14="http://schemas.microsoft.com/office/drawing/2010/main" w="254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9" name="Text Box 29"/>
          <p:cNvSpPr txBox="1">
            <a:spLocks noChangeArrowheads="1"/>
          </p:cNvSpPr>
          <p:nvPr/>
        </p:nvSpPr>
        <p:spPr bwMode="auto">
          <a:xfrm>
            <a:off x="3763229" y="5342704"/>
            <a:ext cx="2040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smtClean="0">
                <a:solidFill>
                  <a:srgbClr val="FFFF00"/>
                </a:solidFill>
              </a:rPr>
              <a:t>Gog, Magog</a:t>
            </a:r>
            <a:endParaRPr lang="en-GB" altLang="nl-NL" b="1" dirty="0">
              <a:solidFill>
                <a:srgbClr val="FFFF00"/>
              </a:solidFill>
            </a:endParaRPr>
          </a:p>
        </p:txBody>
      </p:sp>
      <p:sp>
        <p:nvSpPr>
          <p:cNvPr id="77" name="Line 4"/>
          <p:cNvSpPr>
            <a:spLocks noChangeShapeType="1"/>
          </p:cNvSpPr>
          <p:nvPr/>
        </p:nvSpPr>
        <p:spPr bwMode="auto">
          <a:xfrm rot="10800000">
            <a:off x="4221350" y="44624"/>
            <a:ext cx="0" cy="648072"/>
          </a:xfrm>
          <a:prstGeom prst="line">
            <a:avLst/>
          </a:prstGeom>
          <a:noFill/>
          <a:ln w="28575">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0" name="Rectangle 11"/>
          <p:cNvSpPr>
            <a:spLocks noChangeArrowheads="1"/>
          </p:cNvSpPr>
          <p:nvPr/>
        </p:nvSpPr>
        <p:spPr bwMode="auto">
          <a:xfrm>
            <a:off x="4266358" y="1196107"/>
            <a:ext cx="4139167"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4" name="Rectangle 70"/>
          <p:cNvSpPr>
            <a:spLocks noChangeArrowheads="1"/>
          </p:cNvSpPr>
          <p:nvPr/>
        </p:nvSpPr>
        <p:spPr bwMode="auto">
          <a:xfrm>
            <a:off x="4015909" y="1212984"/>
            <a:ext cx="360363" cy="331200"/>
          </a:xfrm>
          <a:prstGeom prst="rect">
            <a:avLst/>
          </a:prstGeom>
          <a:solidFill>
            <a:srgbClr val="0033CC"/>
          </a:solidFill>
          <a:ln>
            <a:noFill/>
          </a:ln>
          <a:effectLst/>
          <a:extLst/>
        </p:spPr>
        <p:txBody>
          <a:bodyPr wrap="none" anchor="ctr"/>
          <a:lstStyle/>
          <a:p>
            <a:pPr algn="ctr"/>
            <a:endParaRPr lang="nl-NL" altLang="nl-NL" sz="2000" b="1">
              <a:solidFill>
                <a:schemeClr val="bg1"/>
              </a:solidFill>
            </a:endParaRPr>
          </a:p>
        </p:txBody>
      </p:sp>
      <p:sp>
        <p:nvSpPr>
          <p:cNvPr id="54" name="Text Box 29"/>
          <p:cNvSpPr txBox="1">
            <a:spLocks noChangeArrowheads="1"/>
          </p:cNvSpPr>
          <p:nvPr/>
        </p:nvSpPr>
        <p:spPr bwMode="auto">
          <a:xfrm>
            <a:off x="3222834" y="5013176"/>
            <a:ext cx="2585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err="1" smtClean="0">
                <a:solidFill>
                  <a:srgbClr val="FFFF00"/>
                </a:solidFill>
              </a:rPr>
              <a:t>Openb</a:t>
            </a:r>
            <a:r>
              <a:rPr lang="en-GB" altLang="nl-NL" b="1" dirty="0" smtClean="0">
                <a:solidFill>
                  <a:srgbClr val="FFFF00"/>
                </a:solidFill>
              </a:rPr>
              <a:t> 4 - </a:t>
            </a:r>
            <a:r>
              <a:rPr lang="en-GB" altLang="nl-NL" b="1" dirty="0" err="1" smtClean="0">
                <a:solidFill>
                  <a:srgbClr val="FFFF00"/>
                </a:solidFill>
              </a:rPr>
              <a:t>Openb</a:t>
            </a:r>
            <a:r>
              <a:rPr lang="en-GB" altLang="nl-NL" b="1" dirty="0" smtClean="0">
                <a:solidFill>
                  <a:srgbClr val="FFFF00"/>
                </a:solidFill>
              </a:rPr>
              <a:t> 7:8</a:t>
            </a:r>
            <a:endParaRPr lang="en-GB" altLang="nl-NL" b="1" dirty="0">
              <a:solidFill>
                <a:srgbClr val="FFFF00"/>
              </a:solidFill>
            </a:endParaRPr>
          </a:p>
        </p:txBody>
      </p:sp>
      <p:sp>
        <p:nvSpPr>
          <p:cNvPr id="71" name="Text Box 32"/>
          <p:cNvSpPr txBox="1">
            <a:spLocks noChangeArrowheads="1"/>
          </p:cNvSpPr>
          <p:nvPr/>
        </p:nvSpPr>
        <p:spPr bwMode="auto">
          <a:xfrm>
            <a:off x="6495735" y="6061702"/>
            <a:ext cx="3390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Heiligen</a:t>
            </a:r>
            <a:r>
              <a:rPr lang="en-GB" altLang="nl-NL" b="1" dirty="0" smtClean="0">
                <a:solidFill>
                  <a:srgbClr val="FFFF00"/>
                </a:solidFill>
              </a:rPr>
              <a:t> </a:t>
            </a:r>
            <a:r>
              <a:rPr lang="en-GB" altLang="nl-NL" b="1" dirty="0" err="1" smtClean="0">
                <a:solidFill>
                  <a:srgbClr val="FFFF00"/>
                </a:solidFill>
              </a:rPr>
              <a:t>worden</a:t>
            </a:r>
            <a:r>
              <a:rPr lang="en-GB" altLang="nl-NL" b="1" dirty="0" smtClean="0">
                <a:solidFill>
                  <a:srgbClr val="FFFF00"/>
                </a:solidFill>
              </a:rPr>
              <a:t> </a:t>
            </a:r>
            <a:r>
              <a:rPr lang="en-GB" altLang="nl-NL" b="1" dirty="0" err="1" smtClean="0">
                <a:solidFill>
                  <a:srgbClr val="FFFF00"/>
                </a:solidFill>
              </a:rPr>
              <a:t>overwonnen</a:t>
            </a:r>
            <a:endParaRPr lang="en-GB" altLang="nl-NL" b="1" dirty="0">
              <a:solidFill>
                <a:srgbClr val="FFFF00"/>
              </a:solidFill>
            </a:endParaRPr>
          </a:p>
        </p:txBody>
      </p:sp>
      <p:sp>
        <p:nvSpPr>
          <p:cNvPr id="73" name="Text Box 29"/>
          <p:cNvSpPr txBox="1">
            <a:spLocks noChangeArrowheads="1"/>
          </p:cNvSpPr>
          <p:nvPr/>
        </p:nvSpPr>
        <p:spPr bwMode="auto">
          <a:xfrm>
            <a:off x="6504832" y="6394611"/>
            <a:ext cx="30475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b="1" dirty="0" err="1" smtClean="0">
                <a:solidFill>
                  <a:srgbClr val="FFFF00"/>
                </a:solidFill>
              </a:rPr>
              <a:t>Openb</a:t>
            </a:r>
            <a:r>
              <a:rPr lang="en-GB" altLang="nl-NL" b="1" dirty="0" smtClean="0">
                <a:solidFill>
                  <a:srgbClr val="FFFF00"/>
                </a:solidFill>
              </a:rPr>
              <a:t> 7:8 - </a:t>
            </a:r>
            <a:r>
              <a:rPr lang="en-GB" altLang="nl-NL" b="1" dirty="0" err="1" smtClean="0">
                <a:solidFill>
                  <a:srgbClr val="FFFF00"/>
                </a:solidFill>
              </a:rPr>
              <a:t>Openb</a:t>
            </a:r>
            <a:r>
              <a:rPr lang="en-GB" altLang="nl-NL" b="1" dirty="0" smtClean="0">
                <a:solidFill>
                  <a:srgbClr val="FFFF00"/>
                </a:solidFill>
              </a:rPr>
              <a:t> 18</a:t>
            </a:r>
            <a:endParaRPr lang="en-GB" altLang="nl-NL" b="1" dirty="0">
              <a:solidFill>
                <a:srgbClr val="FFFF00"/>
              </a:solidFill>
            </a:endParaRPr>
          </a:p>
        </p:txBody>
      </p:sp>
      <p:sp>
        <p:nvSpPr>
          <p:cNvPr id="86" name="Rectangle 5"/>
          <p:cNvSpPr>
            <a:spLocks noChangeArrowheads="1"/>
          </p:cNvSpPr>
          <p:nvPr/>
        </p:nvSpPr>
        <p:spPr bwMode="auto">
          <a:xfrm>
            <a:off x="-168696" y="692696"/>
            <a:ext cx="4390046"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grpSp>
        <p:nvGrpSpPr>
          <p:cNvPr id="3" name="Groep 2"/>
          <p:cNvGrpSpPr/>
          <p:nvPr/>
        </p:nvGrpSpPr>
        <p:grpSpPr>
          <a:xfrm>
            <a:off x="2423592" y="228421"/>
            <a:ext cx="812451" cy="3273084"/>
            <a:chOff x="2513844" y="228421"/>
            <a:chExt cx="812451" cy="3273084"/>
          </a:xfrm>
        </p:grpSpPr>
        <p:sp>
          <p:nvSpPr>
            <p:cNvPr id="4119" name="Rectangle 23"/>
            <p:cNvSpPr>
              <a:spLocks noChangeArrowheads="1"/>
            </p:cNvSpPr>
            <p:nvPr/>
          </p:nvSpPr>
          <p:spPr bwMode="auto">
            <a:xfrm rot="21000000">
              <a:off x="2866102" y="324678"/>
              <a:ext cx="90809" cy="3095195"/>
            </a:xfrm>
            <a:prstGeom prst="rect">
              <a:avLst/>
            </a:prstGeom>
            <a:solidFill>
              <a:schemeClr val="tx1"/>
            </a:solidFill>
            <a:ln w="19050">
              <a:solidFill>
                <a:schemeClr val="bg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0" name="Rectangle 24"/>
            <p:cNvSpPr>
              <a:spLocks noChangeArrowheads="1"/>
            </p:cNvSpPr>
            <p:nvPr/>
          </p:nvSpPr>
          <p:spPr bwMode="auto">
            <a:xfrm rot="20834207">
              <a:off x="3073882" y="3306987"/>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1" name="Rectangle 25"/>
            <p:cNvSpPr>
              <a:spLocks noChangeArrowheads="1"/>
            </p:cNvSpPr>
            <p:nvPr/>
          </p:nvSpPr>
          <p:spPr bwMode="auto">
            <a:xfrm>
              <a:off x="2513844" y="228421"/>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85" name="Rectangle 70"/>
          <p:cNvSpPr>
            <a:spLocks noChangeArrowheads="1"/>
          </p:cNvSpPr>
          <p:nvPr/>
        </p:nvSpPr>
        <p:spPr bwMode="auto">
          <a:xfrm>
            <a:off x="2127319" y="707579"/>
            <a:ext cx="192978" cy="331200"/>
          </a:xfrm>
          <a:prstGeom prst="rect">
            <a:avLst/>
          </a:prstGeom>
          <a:solidFill>
            <a:srgbClr val="FF0000"/>
          </a:solidFill>
          <a:ln>
            <a:noFill/>
          </a:ln>
          <a:effectLst/>
          <a:extLst/>
        </p:spPr>
        <p:txBody>
          <a:bodyPr wrap="none" anchor="ctr"/>
          <a:lstStyle/>
          <a:p>
            <a:pPr algn="ctr"/>
            <a:endParaRPr lang="nl-NL" altLang="nl-NL" sz="2000" b="1">
              <a:solidFill>
                <a:schemeClr val="bg1"/>
              </a:solidFill>
            </a:endParaRPr>
          </a:p>
        </p:txBody>
      </p:sp>
      <p:sp>
        <p:nvSpPr>
          <p:cNvPr id="78" name="Line 103"/>
          <p:cNvSpPr>
            <a:spLocks noChangeShapeType="1"/>
          </p:cNvSpPr>
          <p:nvPr/>
        </p:nvSpPr>
        <p:spPr bwMode="auto">
          <a:xfrm>
            <a:off x="4223792" y="836712"/>
            <a:ext cx="0" cy="2010248"/>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3" name="Line 37"/>
          <p:cNvSpPr>
            <a:spLocks noChangeShapeType="1"/>
          </p:cNvSpPr>
          <p:nvPr/>
        </p:nvSpPr>
        <p:spPr bwMode="auto">
          <a:xfrm flipH="1">
            <a:off x="6240016" y="1214537"/>
            <a:ext cx="0" cy="163839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7" name="Line 103"/>
          <p:cNvSpPr>
            <a:spLocks noChangeShapeType="1"/>
          </p:cNvSpPr>
          <p:nvPr/>
        </p:nvSpPr>
        <p:spPr bwMode="auto">
          <a:xfrm>
            <a:off x="6218153" y="4754714"/>
            <a:ext cx="0" cy="1914645"/>
          </a:xfrm>
          <a:prstGeom prst="line">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8" name="Text Box 43"/>
          <p:cNvSpPr txBox="1">
            <a:spLocks noChangeArrowheads="1"/>
          </p:cNvSpPr>
          <p:nvPr/>
        </p:nvSpPr>
        <p:spPr bwMode="auto">
          <a:xfrm>
            <a:off x="4295800" y="119675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89" name="Text Box 32"/>
          <p:cNvSpPr txBox="1">
            <a:spLocks noChangeArrowheads="1"/>
          </p:cNvSpPr>
          <p:nvPr/>
        </p:nvSpPr>
        <p:spPr bwMode="auto">
          <a:xfrm>
            <a:off x="6274162" y="119675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Tree>
    <p:extLst>
      <p:ext uri="{BB962C8B-B14F-4D97-AF65-F5344CB8AC3E}">
        <p14:creationId xmlns:p14="http://schemas.microsoft.com/office/powerpoint/2010/main" val="412189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1"/>
          <p:cNvSpPr txBox="1">
            <a:spLocks noChangeArrowheads="1"/>
          </p:cNvSpPr>
          <p:nvPr/>
        </p:nvSpPr>
        <p:spPr bwMode="auto">
          <a:xfrm>
            <a:off x="845218" y="713654"/>
            <a:ext cx="49036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nl-NL" sz="3200" b="1" u="sng" dirty="0" smtClean="0">
                <a:solidFill>
                  <a:srgbClr val="FFFF00"/>
                </a:solidFill>
              </a:rPr>
              <a:t>Beest uit de zee</a:t>
            </a:r>
          </a:p>
          <a:p>
            <a:pPr lvl="0"/>
            <a:endParaRPr lang="nl-NL" sz="2400" dirty="0" smtClean="0">
              <a:solidFill>
                <a:schemeClr val="bg1"/>
              </a:solidFill>
            </a:endParaRPr>
          </a:p>
          <a:p>
            <a:pPr marL="342900" lvl="0" indent="-342900">
              <a:buFont typeface="Arial" panose="020B0604020202020204" pitchFamily="34" charset="0"/>
              <a:buChar char="•"/>
            </a:pPr>
            <a:r>
              <a:rPr lang="nl-NL" sz="2400" dirty="0" smtClean="0">
                <a:solidFill>
                  <a:schemeClr val="bg1"/>
                </a:solidFill>
              </a:rPr>
              <a:t>Imitatie van satan</a:t>
            </a:r>
          </a:p>
          <a:p>
            <a:pPr marL="342900" lvl="0" indent="-342900">
              <a:buFont typeface="Arial" panose="020B0604020202020204" pitchFamily="34" charset="0"/>
              <a:buChar char="•"/>
            </a:pPr>
            <a:r>
              <a:rPr lang="nl-NL" sz="2400" dirty="0" smtClean="0">
                <a:solidFill>
                  <a:schemeClr val="bg1"/>
                </a:solidFill>
              </a:rPr>
              <a:t>Politieke wereldleider</a:t>
            </a:r>
          </a:p>
          <a:p>
            <a:pPr marL="342900" lvl="0" indent="-342900">
              <a:buFont typeface="Arial" panose="020B0604020202020204" pitchFamily="34" charset="0"/>
              <a:buChar char="•"/>
            </a:pPr>
            <a:r>
              <a:rPr lang="nl-NL" sz="2400" dirty="0" smtClean="0">
                <a:solidFill>
                  <a:schemeClr val="bg1"/>
                </a:solidFill>
              </a:rPr>
              <a:t>Komt voort uit 10 koningen/landen</a:t>
            </a:r>
          </a:p>
          <a:p>
            <a:pPr marL="342900" lvl="0" indent="-342900">
              <a:buFont typeface="Arial" panose="020B0604020202020204" pitchFamily="34" charset="0"/>
              <a:buChar char="•"/>
            </a:pPr>
            <a:r>
              <a:rPr lang="nl-NL" sz="2400" dirty="0" smtClean="0">
                <a:solidFill>
                  <a:schemeClr val="bg1"/>
                </a:solidFill>
              </a:rPr>
              <a:t>Totale controle</a:t>
            </a:r>
          </a:p>
          <a:p>
            <a:pPr marL="342900" lvl="0" indent="-342900">
              <a:buFont typeface="Arial" panose="020B0604020202020204" pitchFamily="34" charset="0"/>
              <a:buChar char="•"/>
            </a:pPr>
            <a:r>
              <a:rPr lang="nl-NL" sz="2400" dirty="0" smtClean="0">
                <a:solidFill>
                  <a:schemeClr val="bg1"/>
                </a:solidFill>
              </a:rPr>
              <a:t>Keihard tegen christenen</a:t>
            </a:r>
            <a:endParaRPr lang="nl-NL" sz="2400" dirty="0">
              <a:solidFill>
                <a:schemeClr val="bg1"/>
              </a:solidFill>
            </a:endParaRPr>
          </a:p>
        </p:txBody>
      </p:sp>
      <p:sp>
        <p:nvSpPr>
          <p:cNvPr id="5" name="Text Box 31"/>
          <p:cNvSpPr txBox="1">
            <a:spLocks noChangeArrowheads="1"/>
          </p:cNvSpPr>
          <p:nvPr/>
        </p:nvSpPr>
        <p:spPr bwMode="auto">
          <a:xfrm>
            <a:off x="6261610" y="713654"/>
            <a:ext cx="551445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nl-NL" sz="3200" b="1" u="sng" dirty="0" smtClean="0">
                <a:solidFill>
                  <a:srgbClr val="FFFF00"/>
                </a:solidFill>
              </a:rPr>
              <a:t>Beest uit de aarde, profeet</a:t>
            </a:r>
          </a:p>
          <a:p>
            <a:pPr lvl="0"/>
            <a:endParaRPr lang="nl-NL" sz="2400" dirty="0" smtClean="0">
              <a:solidFill>
                <a:schemeClr val="bg1"/>
              </a:solidFill>
            </a:endParaRPr>
          </a:p>
          <a:p>
            <a:pPr marL="342900" indent="-342900">
              <a:buFont typeface="Arial" panose="020B0604020202020204" pitchFamily="34" charset="0"/>
              <a:buChar char="•"/>
            </a:pPr>
            <a:r>
              <a:rPr lang="nl-NL" sz="2400" dirty="0">
                <a:solidFill>
                  <a:schemeClr val="bg1"/>
                </a:solidFill>
              </a:rPr>
              <a:t>Imitatie </a:t>
            </a:r>
            <a:r>
              <a:rPr lang="nl-NL" sz="2400" dirty="0" smtClean="0">
                <a:solidFill>
                  <a:schemeClr val="bg1"/>
                </a:solidFill>
              </a:rPr>
              <a:t>Christus, antichrist</a:t>
            </a:r>
          </a:p>
          <a:p>
            <a:pPr marL="342900" lvl="0" indent="-342900">
              <a:buFont typeface="Arial" panose="020B0604020202020204" pitchFamily="34" charset="0"/>
              <a:buChar char="•"/>
            </a:pPr>
            <a:r>
              <a:rPr lang="nl-NL" sz="2400" dirty="0" smtClean="0">
                <a:solidFill>
                  <a:schemeClr val="bg1"/>
                </a:solidFill>
              </a:rPr>
              <a:t>Religieuze wereldleider</a:t>
            </a:r>
          </a:p>
          <a:p>
            <a:pPr marL="342900" lvl="0" indent="-342900">
              <a:buFont typeface="Arial" panose="020B0604020202020204" pitchFamily="34" charset="0"/>
              <a:buChar char="•"/>
            </a:pPr>
            <a:r>
              <a:rPr lang="nl-NL" sz="2400" dirty="0" smtClean="0">
                <a:solidFill>
                  <a:schemeClr val="bg1"/>
                </a:solidFill>
              </a:rPr>
              <a:t>Wonderen en tekenen</a:t>
            </a:r>
          </a:p>
          <a:p>
            <a:pPr marL="342900" lvl="0" indent="-342900">
              <a:buFont typeface="Arial" panose="020B0604020202020204" pitchFamily="34" charset="0"/>
              <a:buChar char="•"/>
            </a:pPr>
            <a:r>
              <a:rPr lang="nl-NL" sz="2400" dirty="0" smtClean="0">
                <a:solidFill>
                  <a:schemeClr val="bg1"/>
                </a:solidFill>
              </a:rPr>
              <a:t>Economisch volledige controle door 666</a:t>
            </a:r>
          </a:p>
        </p:txBody>
      </p:sp>
    </p:spTree>
    <p:extLst>
      <p:ext uri="{BB962C8B-B14F-4D97-AF65-F5344CB8AC3E}">
        <p14:creationId xmlns:p14="http://schemas.microsoft.com/office/powerpoint/2010/main" val="960063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6061" y="1825625"/>
            <a:ext cx="4779878" cy="4351338"/>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2" y="0"/>
            <a:ext cx="8485939" cy="6858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927912" cy="2686692"/>
          </a:xfrm>
          <a:prstGeom prst="rect">
            <a:avLst/>
          </a:prstGeom>
          <a:ln w="28575">
            <a:solidFill>
              <a:schemeClr val="accent2"/>
            </a:solidFill>
          </a:ln>
        </p:spPr>
      </p:pic>
    </p:spTree>
    <p:extLst>
      <p:ext uri="{BB962C8B-B14F-4D97-AF65-F5344CB8AC3E}">
        <p14:creationId xmlns:p14="http://schemas.microsoft.com/office/powerpoint/2010/main" val="291014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792" t="27795" r="345" b="143"/>
          <a:stretch/>
        </p:blipFill>
        <p:spPr>
          <a:xfrm>
            <a:off x="641745" y="0"/>
            <a:ext cx="10908509" cy="6858000"/>
          </a:xfrm>
        </p:spPr>
      </p:pic>
    </p:spTree>
    <p:extLst>
      <p:ext uri="{BB962C8B-B14F-4D97-AF65-F5344CB8AC3E}">
        <p14:creationId xmlns:p14="http://schemas.microsoft.com/office/powerpoint/2010/main" val="235677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69"/>
          <p:cNvSpPr>
            <a:spLocks noChangeArrowheads="1"/>
          </p:cNvSpPr>
          <p:nvPr/>
        </p:nvSpPr>
        <p:spPr bwMode="auto">
          <a:xfrm flipH="1">
            <a:off x="2207568" y="692696"/>
            <a:ext cx="1293704" cy="360000"/>
          </a:xfrm>
          <a:prstGeom prst="rect">
            <a:avLst/>
          </a:prstGeom>
          <a:gradFill>
            <a:gsLst>
              <a:gs pos="1000">
                <a:schemeClr val="tx1"/>
              </a:gs>
              <a:gs pos="35000">
                <a:srgbClr val="FF0000"/>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63" name="Rectangle 11"/>
          <p:cNvSpPr>
            <a:spLocks noChangeArrowheads="1"/>
          </p:cNvSpPr>
          <p:nvPr/>
        </p:nvSpPr>
        <p:spPr bwMode="auto">
          <a:xfrm>
            <a:off x="824827" y="1196703"/>
            <a:ext cx="7596378"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39" name="Text Box 43"/>
          <p:cNvSpPr txBox="1">
            <a:spLocks noChangeArrowheads="1"/>
          </p:cNvSpPr>
          <p:nvPr/>
        </p:nvSpPr>
        <p:spPr bwMode="auto">
          <a:xfrm>
            <a:off x="4295800" y="119679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4128" name="Text Box 32"/>
          <p:cNvSpPr txBox="1">
            <a:spLocks noChangeArrowheads="1"/>
          </p:cNvSpPr>
          <p:nvPr/>
        </p:nvSpPr>
        <p:spPr bwMode="auto">
          <a:xfrm>
            <a:off x="6274162" y="119679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
        <p:nvSpPr>
          <p:cNvPr id="70" name="Line 103"/>
          <p:cNvSpPr>
            <a:spLocks noChangeShapeType="1"/>
          </p:cNvSpPr>
          <p:nvPr/>
        </p:nvSpPr>
        <p:spPr bwMode="auto">
          <a:xfrm>
            <a:off x="828265" y="1484784"/>
            <a:ext cx="0" cy="1346625"/>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72" name="Rectangle 69"/>
          <p:cNvSpPr>
            <a:spLocks noChangeArrowheads="1"/>
          </p:cNvSpPr>
          <p:nvPr/>
        </p:nvSpPr>
        <p:spPr bwMode="auto">
          <a:xfrm>
            <a:off x="1626691" y="1734261"/>
            <a:ext cx="2601913" cy="360000"/>
          </a:xfrm>
          <a:prstGeom prst="rect">
            <a:avLst/>
          </a:prstGeom>
          <a:gradFill>
            <a:gsLst>
              <a:gs pos="0">
                <a:schemeClr val="tx1"/>
              </a:gs>
              <a:gs pos="31000">
                <a:srgbClr val="00CCFF"/>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4098" name="Line 2"/>
          <p:cNvSpPr>
            <a:spLocks noChangeShapeType="1"/>
          </p:cNvSpPr>
          <p:nvPr/>
        </p:nvSpPr>
        <p:spPr bwMode="auto">
          <a:xfrm>
            <a:off x="-168696" y="2961319"/>
            <a:ext cx="1245738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0" name="Line 4"/>
          <p:cNvSpPr>
            <a:spLocks noChangeShapeType="1"/>
          </p:cNvSpPr>
          <p:nvPr/>
        </p:nvSpPr>
        <p:spPr bwMode="auto">
          <a:xfrm rot="10800000" flipV="1">
            <a:off x="8462182" y="-99392"/>
            <a:ext cx="0" cy="1130592"/>
          </a:xfrm>
          <a:prstGeom prst="line">
            <a:avLst/>
          </a:prstGeom>
          <a:noFill/>
          <a:ln w="635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01" name="Rectangle 5"/>
          <p:cNvSpPr>
            <a:spLocks noChangeArrowheads="1"/>
          </p:cNvSpPr>
          <p:nvPr/>
        </p:nvSpPr>
        <p:spPr bwMode="auto">
          <a:xfrm>
            <a:off x="-168695" y="692696"/>
            <a:ext cx="2402958"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sp>
        <p:nvSpPr>
          <p:cNvPr id="4106" name="Rectangle 10"/>
          <p:cNvSpPr>
            <a:spLocks noChangeArrowheads="1"/>
          </p:cNvSpPr>
          <p:nvPr/>
        </p:nvSpPr>
        <p:spPr bwMode="auto">
          <a:xfrm>
            <a:off x="4270887" y="1738806"/>
            <a:ext cx="4150318" cy="360000"/>
          </a:xfrm>
          <a:prstGeom prst="rect">
            <a:avLst/>
          </a:prstGeom>
          <a:solidFill>
            <a:srgbClr val="00CCFF"/>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22" name="Line 26"/>
          <p:cNvSpPr>
            <a:spLocks noChangeShapeType="1"/>
          </p:cNvSpPr>
          <p:nvPr/>
        </p:nvSpPr>
        <p:spPr bwMode="auto">
          <a:xfrm rot="5400000">
            <a:off x="4151560"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3" name="Line 27"/>
          <p:cNvSpPr>
            <a:spLocks noChangeShapeType="1"/>
          </p:cNvSpPr>
          <p:nvPr/>
        </p:nvSpPr>
        <p:spPr bwMode="auto">
          <a:xfrm rot="5400000">
            <a:off x="6167785"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4" name="Line 28"/>
          <p:cNvSpPr>
            <a:spLocks noChangeShapeType="1"/>
          </p:cNvSpPr>
          <p:nvPr/>
        </p:nvSpPr>
        <p:spPr bwMode="auto">
          <a:xfrm rot="5400000">
            <a:off x="8377731"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5" name="Text Box 29"/>
          <p:cNvSpPr txBox="1">
            <a:spLocks noChangeArrowheads="1"/>
          </p:cNvSpPr>
          <p:nvPr/>
        </p:nvSpPr>
        <p:spPr bwMode="auto">
          <a:xfrm>
            <a:off x="3222834" y="3038961"/>
            <a:ext cx="2039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Vredesverbond</a:t>
            </a:r>
          </a:p>
          <a:p>
            <a:pPr algn="ctr"/>
            <a:r>
              <a:rPr lang="en-GB" altLang="nl-NL" sz="2000" b="1" dirty="0">
                <a:solidFill>
                  <a:schemeClr val="bg1"/>
                </a:solidFill>
              </a:rPr>
              <a:t>met Israel</a:t>
            </a:r>
          </a:p>
        </p:txBody>
      </p:sp>
      <p:sp>
        <p:nvSpPr>
          <p:cNvPr id="4126" name="Text Box 30"/>
          <p:cNvSpPr txBox="1">
            <a:spLocks noChangeArrowheads="1"/>
          </p:cNvSpPr>
          <p:nvPr/>
        </p:nvSpPr>
        <p:spPr bwMode="auto">
          <a:xfrm rot="21600000">
            <a:off x="5307923" y="3038962"/>
            <a:ext cx="2024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err="1">
                <a:solidFill>
                  <a:schemeClr val="bg1"/>
                </a:solidFill>
              </a:rPr>
              <a:t>Verbreking</a:t>
            </a:r>
            <a:endParaRPr lang="en-GB" altLang="nl-NL" sz="2000" b="1" dirty="0">
              <a:solidFill>
                <a:schemeClr val="bg1"/>
              </a:solidFill>
            </a:endParaRPr>
          </a:p>
          <a:p>
            <a:pPr algn="ctr"/>
            <a:r>
              <a:rPr lang="en-GB" altLang="nl-NL" sz="2000" b="1" dirty="0" err="1">
                <a:solidFill>
                  <a:schemeClr val="bg1"/>
                </a:solidFill>
              </a:rPr>
              <a:t>vredesverbond</a:t>
            </a:r>
            <a:endParaRPr lang="en-GB" altLang="nl-NL" sz="2000" b="1" dirty="0">
              <a:solidFill>
                <a:schemeClr val="bg1"/>
              </a:solidFill>
            </a:endParaRPr>
          </a:p>
        </p:txBody>
      </p:sp>
      <p:sp>
        <p:nvSpPr>
          <p:cNvPr id="4127" name="Text Box 31"/>
          <p:cNvSpPr txBox="1">
            <a:spLocks noChangeArrowheads="1"/>
          </p:cNvSpPr>
          <p:nvPr/>
        </p:nvSpPr>
        <p:spPr bwMode="auto">
          <a:xfrm rot="21600000">
            <a:off x="7608168" y="3038962"/>
            <a:ext cx="1768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Armageddon</a:t>
            </a:r>
          </a:p>
        </p:txBody>
      </p:sp>
      <p:sp>
        <p:nvSpPr>
          <p:cNvPr id="4129" name="Text Box 33"/>
          <p:cNvSpPr txBox="1">
            <a:spLocks noChangeArrowheads="1"/>
          </p:cNvSpPr>
          <p:nvPr/>
        </p:nvSpPr>
        <p:spPr bwMode="auto">
          <a:xfrm>
            <a:off x="4799856"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0" name="Text Box 34"/>
          <p:cNvSpPr txBox="1">
            <a:spLocks noChangeArrowheads="1"/>
          </p:cNvSpPr>
          <p:nvPr/>
        </p:nvSpPr>
        <p:spPr bwMode="auto">
          <a:xfrm>
            <a:off x="6757874"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1" name="Text Box 35"/>
          <p:cNvSpPr txBox="1">
            <a:spLocks noChangeArrowheads="1"/>
          </p:cNvSpPr>
          <p:nvPr/>
        </p:nvSpPr>
        <p:spPr bwMode="auto">
          <a:xfrm>
            <a:off x="4223830" y="116632"/>
            <a:ext cx="252024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Opname</a:t>
            </a:r>
            <a:r>
              <a:rPr lang="en-GB" altLang="nl-NL" sz="2000" b="1" dirty="0">
                <a:solidFill>
                  <a:schemeClr val="bg1"/>
                </a:solidFill>
              </a:rPr>
              <a:t> </a:t>
            </a:r>
            <a:r>
              <a:rPr lang="en-GB" altLang="nl-NL" sz="2000" b="1" dirty="0" err="1">
                <a:solidFill>
                  <a:schemeClr val="bg1"/>
                </a:solidFill>
              </a:rPr>
              <a:t>Gemeente</a:t>
            </a:r>
            <a:endParaRPr lang="en-GB" altLang="nl-NL" sz="2000" b="1" dirty="0">
              <a:solidFill>
                <a:schemeClr val="bg1"/>
              </a:solidFill>
            </a:endParaRPr>
          </a:p>
        </p:txBody>
      </p:sp>
      <p:sp>
        <p:nvSpPr>
          <p:cNvPr id="4134" name="Line 38"/>
          <p:cNvSpPr>
            <a:spLocks noChangeShapeType="1"/>
          </p:cNvSpPr>
          <p:nvPr/>
        </p:nvSpPr>
        <p:spPr bwMode="auto">
          <a:xfrm>
            <a:off x="8452620" y="1030979"/>
            <a:ext cx="0" cy="174994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5" name="Rectangle 39"/>
          <p:cNvSpPr>
            <a:spLocks noChangeArrowheads="1"/>
          </p:cNvSpPr>
          <p:nvPr/>
        </p:nvSpPr>
        <p:spPr bwMode="auto">
          <a:xfrm>
            <a:off x="8499715" y="1196703"/>
            <a:ext cx="2263296" cy="90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dirty="0">
                <a:solidFill>
                  <a:schemeClr val="bg1"/>
                </a:solidFill>
              </a:rPr>
              <a:t>1000-jarig</a:t>
            </a:r>
          </a:p>
          <a:p>
            <a:pPr algn="ctr"/>
            <a:r>
              <a:rPr lang="en-GB" altLang="nl-NL" sz="2000" b="1" dirty="0" err="1">
                <a:solidFill>
                  <a:schemeClr val="bg1"/>
                </a:solidFill>
              </a:rPr>
              <a:t>Vrederijk</a:t>
            </a:r>
            <a:endParaRPr lang="en-GB" altLang="nl-NL" sz="2000" b="1" dirty="0">
              <a:solidFill>
                <a:schemeClr val="bg1"/>
              </a:solidFill>
            </a:endParaRPr>
          </a:p>
        </p:txBody>
      </p:sp>
      <p:sp>
        <p:nvSpPr>
          <p:cNvPr id="4136" name="Text Box 40"/>
          <p:cNvSpPr txBox="1">
            <a:spLocks noChangeArrowheads="1"/>
          </p:cNvSpPr>
          <p:nvPr/>
        </p:nvSpPr>
        <p:spPr bwMode="auto">
          <a:xfrm>
            <a:off x="8499715" y="69268"/>
            <a:ext cx="171893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Wederkomst</a:t>
            </a:r>
            <a:endParaRPr lang="en-GB" altLang="nl-NL" sz="2000" b="1" dirty="0">
              <a:solidFill>
                <a:schemeClr val="bg1"/>
              </a:solidFill>
            </a:endParaRPr>
          </a:p>
        </p:txBody>
      </p:sp>
      <p:sp>
        <p:nvSpPr>
          <p:cNvPr id="4137" name="Line 41"/>
          <p:cNvSpPr>
            <a:spLocks noChangeShapeType="1"/>
          </p:cNvSpPr>
          <p:nvPr/>
        </p:nvSpPr>
        <p:spPr bwMode="auto">
          <a:xfrm>
            <a:off x="4241687" y="956200"/>
            <a:ext cx="4179518" cy="21512"/>
          </a:xfrm>
          <a:prstGeom prst="line">
            <a:avLst/>
          </a:prstGeom>
          <a:noFill/>
          <a:ln w="22225">
            <a:solidFill>
              <a:schemeClr val="bg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8" name="Text Box 42"/>
          <p:cNvSpPr txBox="1">
            <a:spLocks noChangeArrowheads="1"/>
          </p:cNvSpPr>
          <p:nvPr/>
        </p:nvSpPr>
        <p:spPr bwMode="auto">
          <a:xfrm>
            <a:off x="5471236" y="749118"/>
            <a:ext cx="1717137" cy="360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70</a:t>
            </a:r>
            <a:r>
              <a:rPr lang="en-GB" altLang="nl-NL" sz="2000" b="1" baseline="30000" dirty="0">
                <a:solidFill>
                  <a:schemeClr val="bg1"/>
                </a:solidFill>
              </a:rPr>
              <a:t>e</a:t>
            </a:r>
            <a:r>
              <a:rPr lang="en-GB" altLang="nl-NL" sz="2000" b="1" dirty="0">
                <a:solidFill>
                  <a:schemeClr val="bg1"/>
                </a:solidFill>
              </a:rPr>
              <a:t> </a:t>
            </a:r>
            <a:r>
              <a:rPr lang="en-GB" altLang="nl-NL" sz="2000" b="1" dirty="0" err="1">
                <a:solidFill>
                  <a:schemeClr val="bg1"/>
                </a:solidFill>
              </a:rPr>
              <a:t>jaarweek</a:t>
            </a:r>
            <a:endParaRPr lang="en-GB" altLang="nl-NL" sz="2000" b="1" dirty="0">
              <a:solidFill>
                <a:schemeClr val="bg1"/>
              </a:solidFill>
            </a:endParaRPr>
          </a:p>
        </p:txBody>
      </p:sp>
      <p:sp>
        <p:nvSpPr>
          <p:cNvPr id="4141" name="Rectangle 45"/>
          <p:cNvSpPr>
            <a:spLocks noChangeArrowheads="1"/>
          </p:cNvSpPr>
          <p:nvPr/>
        </p:nvSpPr>
        <p:spPr bwMode="auto">
          <a:xfrm>
            <a:off x="10805577" y="282135"/>
            <a:ext cx="1427311" cy="2498793"/>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a:solidFill>
                  <a:schemeClr val="bg1"/>
                </a:solidFill>
              </a:rPr>
              <a:t>Eeuwig-</a:t>
            </a:r>
          </a:p>
          <a:p>
            <a:pPr algn="ctr"/>
            <a:r>
              <a:rPr lang="en-GB" altLang="nl-NL" sz="2000" b="1">
                <a:solidFill>
                  <a:schemeClr val="bg1"/>
                </a:solidFill>
              </a:rPr>
              <a:t>heid</a:t>
            </a:r>
          </a:p>
        </p:txBody>
      </p:sp>
      <p:sp>
        <p:nvSpPr>
          <p:cNvPr id="4142" name="Text Box 46"/>
          <p:cNvSpPr txBox="1">
            <a:spLocks noChangeArrowheads="1"/>
          </p:cNvSpPr>
          <p:nvPr/>
        </p:nvSpPr>
        <p:spPr bwMode="auto">
          <a:xfrm>
            <a:off x="4559358" y="1712134"/>
            <a:ext cx="322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sz="2000" b="1" dirty="0" err="1">
                <a:solidFill>
                  <a:schemeClr val="bg1"/>
                </a:solidFill>
              </a:rPr>
              <a:t>Herstelde</a:t>
            </a:r>
            <a:r>
              <a:rPr lang="en-GB" altLang="nl-NL" sz="2000" b="1" dirty="0">
                <a:solidFill>
                  <a:schemeClr val="bg1"/>
                </a:solidFill>
              </a:rPr>
              <a:t> </a:t>
            </a:r>
            <a:r>
              <a:rPr lang="en-GB" altLang="nl-NL" sz="2000" b="1" dirty="0" err="1">
                <a:solidFill>
                  <a:schemeClr val="bg1"/>
                </a:solidFill>
              </a:rPr>
              <a:t>Romeinse</a:t>
            </a:r>
            <a:r>
              <a:rPr lang="en-GB" altLang="nl-NL" sz="2000" b="1" dirty="0">
                <a:solidFill>
                  <a:schemeClr val="bg1"/>
                </a:solidFill>
              </a:rPr>
              <a:t> </a:t>
            </a:r>
            <a:r>
              <a:rPr lang="en-GB" altLang="nl-NL" sz="2000" b="1" dirty="0" err="1">
                <a:solidFill>
                  <a:schemeClr val="bg1"/>
                </a:solidFill>
              </a:rPr>
              <a:t>Rijk</a:t>
            </a:r>
            <a:endParaRPr lang="en-GB" altLang="nl-NL" sz="2000" b="1" dirty="0">
              <a:solidFill>
                <a:schemeClr val="bg1"/>
              </a:solidFill>
            </a:endParaRPr>
          </a:p>
        </p:txBody>
      </p:sp>
      <p:sp>
        <p:nvSpPr>
          <p:cNvPr id="45" name="Line 28"/>
          <p:cNvSpPr>
            <a:spLocks noChangeShapeType="1"/>
          </p:cNvSpPr>
          <p:nvPr/>
        </p:nvSpPr>
        <p:spPr bwMode="auto">
          <a:xfrm rot="5400000">
            <a:off x="10720701"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6" name="Text Box 31"/>
          <p:cNvSpPr txBox="1">
            <a:spLocks noChangeArrowheads="1"/>
          </p:cNvSpPr>
          <p:nvPr/>
        </p:nvSpPr>
        <p:spPr bwMode="auto">
          <a:xfrm>
            <a:off x="9963172" y="3038961"/>
            <a:ext cx="18934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Finale </a:t>
            </a:r>
            <a:r>
              <a:rPr lang="en-GB" altLang="nl-NL" sz="2000" b="1" dirty="0" err="1">
                <a:solidFill>
                  <a:schemeClr val="bg1"/>
                </a:solidFill>
              </a:rPr>
              <a:t>oorlog</a:t>
            </a:r>
            <a:endParaRPr lang="en-GB" altLang="nl-NL" sz="2000" b="1" dirty="0">
              <a:solidFill>
                <a:schemeClr val="bg1"/>
              </a:solidFill>
            </a:endParaRPr>
          </a:p>
          <a:p>
            <a:r>
              <a:rPr lang="en-GB" altLang="nl-NL" sz="2000" b="1" dirty="0" err="1">
                <a:solidFill>
                  <a:schemeClr val="bg1"/>
                </a:solidFill>
              </a:rPr>
              <a:t>Eind-oordeel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hemel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aarde</a:t>
            </a:r>
            <a:endParaRPr lang="en-GB" altLang="nl-NL" sz="2000" b="1" dirty="0">
              <a:solidFill>
                <a:schemeClr val="bg1"/>
              </a:solidFill>
            </a:endParaRPr>
          </a:p>
        </p:txBody>
      </p:sp>
      <p:sp>
        <p:nvSpPr>
          <p:cNvPr id="55" name="Text Box 32"/>
          <p:cNvSpPr txBox="1">
            <a:spLocks noChangeArrowheads="1"/>
          </p:cNvSpPr>
          <p:nvPr/>
        </p:nvSpPr>
        <p:spPr bwMode="auto">
          <a:xfrm>
            <a:off x="4542686" y="4715852"/>
            <a:ext cx="1265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nl-NL" b="1" dirty="0" err="1">
                <a:solidFill>
                  <a:srgbClr val="FFFF00"/>
                </a:solidFill>
              </a:rPr>
              <a:t>Offerdienst</a:t>
            </a:r>
            <a:endParaRPr lang="en-GB" altLang="nl-NL" b="1" dirty="0">
              <a:solidFill>
                <a:srgbClr val="FFFF00"/>
              </a:solidFill>
            </a:endParaRPr>
          </a:p>
        </p:txBody>
      </p:sp>
      <p:sp>
        <p:nvSpPr>
          <p:cNvPr id="56" name="Text Box 32"/>
          <p:cNvSpPr txBox="1">
            <a:spLocks noChangeArrowheads="1"/>
          </p:cNvSpPr>
          <p:nvPr/>
        </p:nvSpPr>
        <p:spPr bwMode="auto">
          <a:xfrm>
            <a:off x="6491164" y="5752766"/>
            <a:ext cx="1518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42 </a:t>
            </a:r>
            <a:r>
              <a:rPr lang="en-GB" altLang="nl-NL" b="1" dirty="0" err="1">
                <a:solidFill>
                  <a:srgbClr val="FFFF00"/>
                </a:solidFill>
              </a:rPr>
              <a:t>maanden</a:t>
            </a:r>
            <a:endParaRPr lang="en-GB" altLang="nl-NL" b="1" dirty="0">
              <a:solidFill>
                <a:srgbClr val="FFFF00"/>
              </a:solidFill>
            </a:endParaRPr>
          </a:p>
        </p:txBody>
      </p:sp>
      <p:sp>
        <p:nvSpPr>
          <p:cNvPr id="58" name="Text Box 32"/>
          <p:cNvSpPr txBox="1">
            <a:spLocks noChangeArrowheads="1"/>
          </p:cNvSpPr>
          <p:nvPr/>
        </p:nvSpPr>
        <p:spPr bwMode="auto">
          <a:xfrm>
            <a:off x="6512847" y="5407128"/>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Israël</a:t>
            </a:r>
            <a:r>
              <a:rPr lang="en-GB" altLang="nl-NL" b="1" dirty="0" smtClean="0">
                <a:solidFill>
                  <a:srgbClr val="FFFF00"/>
                </a:solidFill>
              </a:rPr>
              <a:t> </a:t>
            </a:r>
            <a:r>
              <a:rPr lang="en-GB" altLang="nl-NL" b="1" dirty="0" err="1">
                <a:solidFill>
                  <a:srgbClr val="FFFF00"/>
                </a:solidFill>
              </a:rPr>
              <a:t>vlucht</a:t>
            </a:r>
            <a:r>
              <a:rPr lang="en-GB" altLang="nl-NL" b="1" dirty="0">
                <a:solidFill>
                  <a:srgbClr val="FFFF00"/>
                </a:solidFill>
              </a:rPr>
              <a:t> </a:t>
            </a:r>
            <a:r>
              <a:rPr lang="en-GB" altLang="nl-NL" b="1" dirty="0" err="1">
                <a:solidFill>
                  <a:srgbClr val="FFFF00"/>
                </a:solidFill>
              </a:rPr>
              <a:t>naar</a:t>
            </a:r>
            <a:r>
              <a:rPr lang="en-GB" altLang="nl-NL" b="1" dirty="0">
                <a:solidFill>
                  <a:srgbClr val="FFFF00"/>
                </a:solidFill>
              </a:rPr>
              <a:t> </a:t>
            </a:r>
            <a:r>
              <a:rPr lang="en-GB" altLang="nl-NL" b="1" dirty="0" err="1">
                <a:solidFill>
                  <a:srgbClr val="FFFF00"/>
                </a:solidFill>
              </a:rPr>
              <a:t>bergen</a:t>
            </a:r>
            <a:r>
              <a:rPr lang="en-GB" altLang="nl-NL" b="1" dirty="0">
                <a:solidFill>
                  <a:srgbClr val="FFFF00"/>
                </a:solidFill>
              </a:rPr>
              <a:t>/</a:t>
            </a:r>
            <a:r>
              <a:rPr lang="en-GB" altLang="nl-NL" b="1" dirty="0" err="1">
                <a:solidFill>
                  <a:srgbClr val="FFFF00"/>
                </a:solidFill>
              </a:rPr>
              <a:t>woestijn</a:t>
            </a:r>
            <a:endParaRPr lang="en-GB" altLang="nl-NL" b="1" dirty="0">
              <a:solidFill>
                <a:srgbClr val="FFFF00"/>
              </a:solidFill>
            </a:endParaRPr>
          </a:p>
        </p:txBody>
      </p:sp>
      <p:sp>
        <p:nvSpPr>
          <p:cNvPr id="60" name="Text Box 32"/>
          <p:cNvSpPr txBox="1">
            <a:spLocks noChangeArrowheads="1"/>
          </p:cNvSpPr>
          <p:nvPr/>
        </p:nvSpPr>
        <p:spPr bwMode="auto">
          <a:xfrm>
            <a:off x="6504833" y="4715852"/>
            <a:ext cx="2732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Tijd</a:t>
            </a:r>
            <a:r>
              <a:rPr lang="en-GB" altLang="nl-NL" b="1" dirty="0">
                <a:solidFill>
                  <a:srgbClr val="FFFF00"/>
                </a:solidFill>
              </a:rPr>
              <a:t>, </a:t>
            </a:r>
            <a:r>
              <a:rPr lang="en-GB" altLang="nl-NL" b="1" dirty="0" err="1">
                <a:solidFill>
                  <a:srgbClr val="FFFF00"/>
                </a:solidFill>
              </a:rPr>
              <a:t>tijden</a:t>
            </a:r>
            <a:r>
              <a:rPr lang="en-GB" altLang="nl-NL" b="1" dirty="0">
                <a:solidFill>
                  <a:srgbClr val="FFFF00"/>
                </a:solidFill>
              </a:rPr>
              <a:t> en halve </a:t>
            </a:r>
            <a:r>
              <a:rPr lang="en-GB" altLang="nl-NL" b="1" dirty="0" err="1">
                <a:solidFill>
                  <a:srgbClr val="FFFF00"/>
                </a:solidFill>
              </a:rPr>
              <a:t>tijd</a:t>
            </a:r>
            <a:endParaRPr lang="en-GB" altLang="nl-NL" b="1" dirty="0">
              <a:solidFill>
                <a:srgbClr val="FFFF00"/>
              </a:solidFill>
            </a:endParaRPr>
          </a:p>
        </p:txBody>
      </p:sp>
      <p:sp>
        <p:nvSpPr>
          <p:cNvPr id="61" name="Text Box 32"/>
          <p:cNvSpPr txBox="1">
            <a:spLocks noChangeArrowheads="1"/>
          </p:cNvSpPr>
          <p:nvPr/>
        </p:nvSpPr>
        <p:spPr bwMode="auto">
          <a:xfrm>
            <a:off x="6505655" y="506149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1260 </a:t>
            </a:r>
            <a:r>
              <a:rPr lang="en-GB" altLang="nl-NL" b="1" dirty="0" err="1">
                <a:solidFill>
                  <a:srgbClr val="FFFF00"/>
                </a:solidFill>
              </a:rPr>
              <a:t>dagen</a:t>
            </a:r>
            <a:endParaRPr lang="en-GB" altLang="nl-NL" b="1" dirty="0">
              <a:solidFill>
                <a:srgbClr val="FFFF00"/>
              </a:solidFill>
            </a:endParaRPr>
          </a:p>
        </p:txBody>
      </p:sp>
      <p:sp>
        <p:nvSpPr>
          <p:cNvPr id="62" name="Text Box 32"/>
          <p:cNvSpPr txBox="1">
            <a:spLocks noChangeArrowheads="1"/>
          </p:cNvSpPr>
          <p:nvPr/>
        </p:nvSpPr>
        <p:spPr bwMode="auto">
          <a:xfrm>
            <a:off x="5221727" y="4046464"/>
            <a:ext cx="19928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Beest</a:t>
            </a:r>
            <a:r>
              <a:rPr lang="en-GB" altLang="nl-NL" b="1" dirty="0">
                <a:solidFill>
                  <a:srgbClr val="FFFF00"/>
                </a:solidFill>
              </a:rPr>
              <a:t> en </a:t>
            </a:r>
            <a:r>
              <a:rPr lang="en-GB" altLang="nl-NL" b="1" dirty="0" err="1">
                <a:solidFill>
                  <a:srgbClr val="FFFF00"/>
                </a:solidFill>
              </a:rPr>
              <a:t>profeet</a:t>
            </a:r>
            <a:endParaRPr lang="en-GB" altLang="nl-NL" b="1" dirty="0">
              <a:solidFill>
                <a:srgbClr val="FFFF00"/>
              </a:solidFill>
            </a:endParaRPr>
          </a:p>
          <a:p>
            <a:pPr algn="ctr"/>
            <a:r>
              <a:rPr lang="en-GB" altLang="nl-NL" b="1" dirty="0">
                <a:solidFill>
                  <a:srgbClr val="FFFF00"/>
                </a:solidFill>
              </a:rPr>
              <a:t>(Antichrist)</a:t>
            </a:r>
          </a:p>
        </p:txBody>
      </p:sp>
      <p:sp>
        <p:nvSpPr>
          <p:cNvPr id="57" name="Line 20"/>
          <p:cNvSpPr>
            <a:spLocks noChangeShapeType="1"/>
          </p:cNvSpPr>
          <p:nvPr/>
        </p:nvSpPr>
        <p:spPr bwMode="auto">
          <a:xfrm rot="5400000">
            <a:off x="2295674"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59" name="Text Box 21"/>
          <p:cNvSpPr txBox="1">
            <a:spLocks noChangeArrowheads="1"/>
          </p:cNvSpPr>
          <p:nvPr/>
        </p:nvSpPr>
        <p:spPr bwMode="auto">
          <a:xfrm>
            <a:off x="2207568" y="3037468"/>
            <a:ext cx="556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NU</a:t>
            </a:r>
          </a:p>
        </p:txBody>
      </p:sp>
      <p:grpSp>
        <p:nvGrpSpPr>
          <p:cNvPr id="64" name="Group 56"/>
          <p:cNvGrpSpPr>
            <a:grpSpLocks/>
          </p:cNvGrpSpPr>
          <p:nvPr/>
        </p:nvGrpSpPr>
        <p:grpSpPr bwMode="auto">
          <a:xfrm>
            <a:off x="479376" y="1160665"/>
            <a:ext cx="715505" cy="467415"/>
            <a:chOff x="657" y="1253"/>
            <a:chExt cx="3871" cy="2243"/>
          </a:xfrm>
        </p:grpSpPr>
        <p:pic>
          <p:nvPicPr>
            <p:cNvPr id="65" name="Picture 57" descr="Vlag_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 y="1253"/>
              <a:ext cx="3871" cy="224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8"/>
            <p:cNvSpPr>
              <a:spLocks noChangeArrowheads="1"/>
            </p:cNvSpPr>
            <p:nvPr/>
          </p:nvSpPr>
          <p:spPr bwMode="auto">
            <a:xfrm>
              <a:off x="703" y="3284"/>
              <a:ext cx="771"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sp>
          <p:nvSpPr>
            <p:cNvPr id="67" name="Rectangle 59"/>
            <p:cNvSpPr>
              <a:spLocks noChangeArrowheads="1"/>
            </p:cNvSpPr>
            <p:nvPr/>
          </p:nvSpPr>
          <p:spPr bwMode="auto">
            <a:xfrm>
              <a:off x="703" y="3203"/>
              <a:ext cx="793" cy="9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grpSp>
      <p:sp>
        <p:nvSpPr>
          <p:cNvPr id="68" name="Line 92"/>
          <p:cNvSpPr>
            <a:spLocks noChangeShapeType="1"/>
          </p:cNvSpPr>
          <p:nvPr/>
        </p:nvSpPr>
        <p:spPr bwMode="auto">
          <a:xfrm rot="5400000">
            <a:off x="752596" y="2965395"/>
            <a:ext cx="1444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69" name="Text Box 93"/>
          <p:cNvSpPr txBox="1">
            <a:spLocks noChangeArrowheads="1"/>
          </p:cNvSpPr>
          <p:nvPr/>
        </p:nvSpPr>
        <p:spPr bwMode="auto">
          <a:xfrm>
            <a:off x="429821" y="3037627"/>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1948</a:t>
            </a:r>
          </a:p>
        </p:txBody>
      </p:sp>
      <p:sp>
        <p:nvSpPr>
          <p:cNvPr id="75" name="Rectangle 70"/>
          <p:cNvSpPr>
            <a:spLocks noChangeArrowheads="1"/>
          </p:cNvSpPr>
          <p:nvPr/>
        </p:nvSpPr>
        <p:spPr bwMode="auto">
          <a:xfrm>
            <a:off x="4151784" y="1755098"/>
            <a:ext cx="360363" cy="331200"/>
          </a:xfrm>
          <a:prstGeom prst="rect">
            <a:avLst/>
          </a:prstGeom>
          <a:solidFill>
            <a:srgbClr val="00CCFF"/>
          </a:solidFill>
          <a:ln>
            <a:noFill/>
          </a:ln>
          <a:effectLst/>
          <a:extLst>
            <a:ext uri="{91240B29-F687-4F45-9708-019B960494DF}">
              <a14:hiddenLine xmlns:a14="http://schemas.microsoft.com/office/drawing/2010/main" w="254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9" name="Text Box 29"/>
          <p:cNvSpPr txBox="1">
            <a:spLocks noChangeArrowheads="1"/>
          </p:cNvSpPr>
          <p:nvPr/>
        </p:nvSpPr>
        <p:spPr bwMode="auto">
          <a:xfrm>
            <a:off x="3763229" y="5342704"/>
            <a:ext cx="2040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smtClean="0">
                <a:solidFill>
                  <a:srgbClr val="FFFF00"/>
                </a:solidFill>
              </a:rPr>
              <a:t>Gog, Magog</a:t>
            </a:r>
            <a:endParaRPr lang="en-GB" altLang="nl-NL" b="1" dirty="0">
              <a:solidFill>
                <a:srgbClr val="FFFF00"/>
              </a:solidFill>
            </a:endParaRPr>
          </a:p>
        </p:txBody>
      </p:sp>
      <p:sp>
        <p:nvSpPr>
          <p:cNvPr id="77" name="Line 4"/>
          <p:cNvSpPr>
            <a:spLocks noChangeShapeType="1"/>
          </p:cNvSpPr>
          <p:nvPr/>
        </p:nvSpPr>
        <p:spPr bwMode="auto">
          <a:xfrm rot="10800000">
            <a:off x="4221350" y="44624"/>
            <a:ext cx="0" cy="648072"/>
          </a:xfrm>
          <a:prstGeom prst="line">
            <a:avLst/>
          </a:prstGeom>
          <a:noFill/>
          <a:ln w="28575">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0" name="Rectangle 11"/>
          <p:cNvSpPr>
            <a:spLocks noChangeArrowheads="1"/>
          </p:cNvSpPr>
          <p:nvPr/>
        </p:nvSpPr>
        <p:spPr bwMode="auto">
          <a:xfrm>
            <a:off x="4266358" y="1196107"/>
            <a:ext cx="4139167"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4" name="Rectangle 70"/>
          <p:cNvSpPr>
            <a:spLocks noChangeArrowheads="1"/>
          </p:cNvSpPr>
          <p:nvPr/>
        </p:nvSpPr>
        <p:spPr bwMode="auto">
          <a:xfrm>
            <a:off x="4015909" y="1212984"/>
            <a:ext cx="360363" cy="331200"/>
          </a:xfrm>
          <a:prstGeom prst="rect">
            <a:avLst/>
          </a:prstGeom>
          <a:solidFill>
            <a:srgbClr val="0033CC"/>
          </a:solidFill>
          <a:ln>
            <a:noFill/>
          </a:ln>
          <a:effectLst/>
          <a:extLst/>
        </p:spPr>
        <p:txBody>
          <a:bodyPr wrap="none" anchor="ctr"/>
          <a:lstStyle/>
          <a:p>
            <a:pPr algn="ctr"/>
            <a:endParaRPr lang="nl-NL" altLang="nl-NL" sz="2000" b="1">
              <a:solidFill>
                <a:schemeClr val="bg1"/>
              </a:solidFill>
            </a:endParaRPr>
          </a:p>
        </p:txBody>
      </p:sp>
      <p:sp>
        <p:nvSpPr>
          <p:cNvPr id="54" name="Text Box 29"/>
          <p:cNvSpPr txBox="1">
            <a:spLocks noChangeArrowheads="1"/>
          </p:cNvSpPr>
          <p:nvPr/>
        </p:nvSpPr>
        <p:spPr bwMode="auto">
          <a:xfrm>
            <a:off x="3222834" y="5013176"/>
            <a:ext cx="2585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err="1" smtClean="0">
                <a:solidFill>
                  <a:srgbClr val="FFFF00"/>
                </a:solidFill>
              </a:rPr>
              <a:t>Openb</a:t>
            </a:r>
            <a:r>
              <a:rPr lang="en-GB" altLang="nl-NL" b="1" dirty="0" smtClean="0">
                <a:solidFill>
                  <a:srgbClr val="FFFF00"/>
                </a:solidFill>
              </a:rPr>
              <a:t> 4 - </a:t>
            </a:r>
            <a:r>
              <a:rPr lang="en-GB" altLang="nl-NL" b="1" dirty="0" err="1" smtClean="0">
                <a:solidFill>
                  <a:srgbClr val="FFFF00"/>
                </a:solidFill>
              </a:rPr>
              <a:t>Openb</a:t>
            </a:r>
            <a:r>
              <a:rPr lang="en-GB" altLang="nl-NL" b="1" dirty="0" smtClean="0">
                <a:solidFill>
                  <a:srgbClr val="FFFF00"/>
                </a:solidFill>
              </a:rPr>
              <a:t> 7:8</a:t>
            </a:r>
            <a:endParaRPr lang="en-GB" altLang="nl-NL" b="1" dirty="0">
              <a:solidFill>
                <a:srgbClr val="FFFF00"/>
              </a:solidFill>
            </a:endParaRPr>
          </a:p>
        </p:txBody>
      </p:sp>
      <p:sp>
        <p:nvSpPr>
          <p:cNvPr id="71" name="Text Box 32"/>
          <p:cNvSpPr txBox="1">
            <a:spLocks noChangeArrowheads="1"/>
          </p:cNvSpPr>
          <p:nvPr/>
        </p:nvSpPr>
        <p:spPr bwMode="auto">
          <a:xfrm>
            <a:off x="6495735" y="6061702"/>
            <a:ext cx="3390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Heiligen</a:t>
            </a:r>
            <a:r>
              <a:rPr lang="en-GB" altLang="nl-NL" b="1" dirty="0" smtClean="0">
                <a:solidFill>
                  <a:srgbClr val="FFFF00"/>
                </a:solidFill>
              </a:rPr>
              <a:t> </a:t>
            </a:r>
            <a:r>
              <a:rPr lang="en-GB" altLang="nl-NL" b="1" dirty="0" err="1" smtClean="0">
                <a:solidFill>
                  <a:srgbClr val="FFFF00"/>
                </a:solidFill>
              </a:rPr>
              <a:t>worden</a:t>
            </a:r>
            <a:r>
              <a:rPr lang="en-GB" altLang="nl-NL" b="1" dirty="0" smtClean="0">
                <a:solidFill>
                  <a:srgbClr val="FFFF00"/>
                </a:solidFill>
              </a:rPr>
              <a:t> </a:t>
            </a:r>
            <a:r>
              <a:rPr lang="en-GB" altLang="nl-NL" b="1" dirty="0" err="1" smtClean="0">
                <a:solidFill>
                  <a:srgbClr val="FFFF00"/>
                </a:solidFill>
              </a:rPr>
              <a:t>overwonnen</a:t>
            </a:r>
            <a:endParaRPr lang="en-GB" altLang="nl-NL" b="1" dirty="0">
              <a:solidFill>
                <a:srgbClr val="FFFF00"/>
              </a:solidFill>
            </a:endParaRPr>
          </a:p>
        </p:txBody>
      </p:sp>
      <p:sp>
        <p:nvSpPr>
          <p:cNvPr id="73" name="Text Box 29"/>
          <p:cNvSpPr txBox="1">
            <a:spLocks noChangeArrowheads="1"/>
          </p:cNvSpPr>
          <p:nvPr/>
        </p:nvSpPr>
        <p:spPr bwMode="auto">
          <a:xfrm>
            <a:off x="6504832" y="6394611"/>
            <a:ext cx="30475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b="1" dirty="0" err="1" smtClean="0">
                <a:solidFill>
                  <a:srgbClr val="FFFF00"/>
                </a:solidFill>
              </a:rPr>
              <a:t>Openb</a:t>
            </a:r>
            <a:r>
              <a:rPr lang="en-GB" altLang="nl-NL" b="1" dirty="0" smtClean="0">
                <a:solidFill>
                  <a:srgbClr val="FFFF00"/>
                </a:solidFill>
              </a:rPr>
              <a:t> 7:8 - </a:t>
            </a:r>
            <a:r>
              <a:rPr lang="en-GB" altLang="nl-NL" b="1" dirty="0" err="1" smtClean="0">
                <a:solidFill>
                  <a:srgbClr val="FFFF00"/>
                </a:solidFill>
              </a:rPr>
              <a:t>Openb</a:t>
            </a:r>
            <a:r>
              <a:rPr lang="en-GB" altLang="nl-NL" b="1" dirty="0" smtClean="0">
                <a:solidFill>
                  <a:srgbClr val="FFFF00"/>
                </a:solidFill>
              </a:rPr>
              <a:t> 18</a:t>
            </a:r>
            <a:endParaRPr lang="en-GB" altLang="nl-NL" b="1" dirty="0">
              <a:solidFill>
                <a:srgbClr val="FFFF00"/>
              </a:solidFill>
            </a:endParaRPr>
          </a:p>
        </p:txBody>
      </p:sp>
      <p:sp>
        <p:nvSpPr>
          <p:cNvPr id="86" name="Rectangle 5"/>
          <p:cNvSpPr>
            <a:spLocks noChangeArrowheads="1"/>
          </p:cNvSpPr>
          <p:nvPr/>
        </p:nvSpPr>
        <p:spPr bwMode="auto">
          <a:xfrm>
            <a:off x="-168696" y="692696"/>
            <a:ext cx="4390046"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grpSp>
        <p:nvGrpSpPr>
          <p:cNvPr id="3" name="Groep 2"/>
          <p:cNvGrpSpPr/>
          <p:nvPr/>
        </p:nvGrpSpPr>
        <p:grpSpPr>
          <a:xfrm>
            <a:off x="2423592" y="228421"/>
            <a:ext cx="812451" cy="3273084"/>
            <a:chOff x="2513844" y="228421"/>
            <a:chExt cx="812451" cy="3273084"/>
          </a:xfrm>
        </p:grpSpPr>
        <p:sp>
          <p:nvSpPr>
            <p:cNvPr id="4119" name="Rectangle 23"/>
            <p:cNvSpPr>
              <a:spLocks noChangeArrowheads="1"/>
            </p:cNvSpPr>
            <p:nvPr/>
          </p:nvSpPr>
          <p:spPr bwMode="auto">
            <a:xfrm rot="21000000">
              <a:off x="2866102" y="324678"/>
              <a:ext cx="90809" cy="3095195"/>
            </a:xfrm>
            <a:prstGeom prst="rect">
              <a:avLst/>
            </a:prstGeom>
            <a:solidFill>
              <a:schemeClr val="tx1"/>
            </a:solidFill>
            <a:ln w="19050">
              <a:solidFill>
                <a:schemeClr val="bg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0" name="Rectangle 24"/>
            <p:cNvSpPr>
              <a:spLocks noChangeArrowheads="1"/>
            </p:cNvSpPr>
            <p:nvPr/>
          </p:nvSpPr>
          <p:spPr bwMode="auto">
            <a:xfrm rot="20834207">
              <a:off x="3073882" y="3306987"/>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1" name="Rectangle 25"/>
            <p:cNvSpPr>
              <a:spLocks noChangeArrowheads="1"/>
            </p:cNvSpPr>
            <p:nvPr/>
          </p:nvSpPr>
          <p:spPr bwMode="auto">
            <a:xfrm>
              <a:off x="2513844" y="228421"/>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85" name="Rectangle 70"/>
          <p:cNvSpPr>
            <a:spLocks noChangeArrowheads="1"/>
          </p:cNvSpPr>
          <p:nvPr/>
        </p:nvSpPr>
        <p:spPr bwMode="auto">
          <a:xfrm>
            <a:off x="2127319" y="707579"/>
            <a:ext cx="192978" cy="331200"/>
          </a:xfrm>
          <a:prstGeom prst="rect">
            <a:avLst/>
          </a:prstGeom>
          <a:solidFill>
            <a:srgbClr val="FF0000"/>
          </a:solidFill>
          <a:ln>
            <a:noFill/>
          </a:ln>
          <a:effectLst/>
          <a:extLst/>
        </p:spPr>
        <p:txBody>
          <a:bodyPr wrap="none" anchor="ctr"/>
          <a:lstStyle/>
          <a:p>
            <a:pPr algn="ctr"/>
            <a:endParaRPr lang="nl-NL" altLang="nl-NL" sz="2000" b="1">
              <a:solidFill>
                <a:schemeClr val="bg1"/>
              </a:solidFill>
            </a:endParaRPr>
          </a:p>
        </p:txBody>
      </p:sp>
      <p:sp>
        <p:nvSpPr>
          <p:cNvPr id="78" name="Line 103"/>
          <p:cNvSpPr>
            <a:spLocks noChangeShapeType="1"/>
          </p:cNvSpPr>
          <p:nvPr/>
        </p:nvSpPr>
        <p:spPr bwMode="auto">
          <a:xfrm>
            <a:off x="4223792" y="836712"/>
            <a:ext cx="0" cy="2010248"/>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3" name="Line 37"/>
          <p:cNvSpPr>
            <a:spLocks noChangeShapeType="1"/>
          </p:cNvSpPr>
          <p:nvPr/>
        </p:nvSpPr>
        <p:spPr bwMode="auto">
          <a:xfrm flipH="1">
            <a:off x="6240016" y="1214537"/>
            <a:ext cx="0" cy="163839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7" name="Line 103"/>
          <p:cNvSpPr>
            <a:spLocks noChangeShapeType="1"/>
          </p:cNvSpPr>
          <p:nvPr/>
        </p:nvSpPr>
        <p:spPr bwMode="auto">
          <a:xfrm>
            <a:off x="6218153" y="4754714"/>
            <a:ext cx="0" cy="1914645"/>
          </a:xfrm>
          <a:prstGeom prst="line">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8" name="Text Box 43"/>
          <p:cNvSpPr txBox="1">
            <a:spLocks noChangeArrowheads="1"/>
          </p:cNvSpPr>
          <p:nvPr/>
        </p:nvSpPr>
        <p:spPr bwMode="auto">
          <a:xfrm>
            <a:off x="4295800" y="119675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89" name="Text Box 32"/>
          <p:cNvSpPr txBox="1">
            <a:spLocks noChangeArrowheads="1"/>
          </p:cNvSpPr>
          <p:nvPr/>
        </p:nvSpPr>
        <p:spPr bwMode="auto">
          <a:xfrm>
            <a:off x="6274162" y="119675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Tree>
    <p:extLst>
      <p:ext uri="{BB962C8B-B14F-4D97-AF65-F5344CB8AC3E}">
        <p14:creationId xmlns:p14="http://schemas.microsoft.com/office/powerpoint/2010/main" val="93659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https://nos.nl/data/image/2017/02/11/352830/864x486.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6256" cy="3305810"/>
          </a:xfrm>
          <a:prstGeom prst="rect">
            <a:avLst/>
          </a:prstGeom>
          <a:noFill/>
          <a:ln>
            <a:noFill/>
          </a:ln>
        </p:spPr>
      </p:pic>
      <p:sp>
        <p:nvSpPr>
          <p:cNvPr id="13" name="Rechthoek 12"/>
          <p:cNvSpPr/>
          <p:nvPr/>
        </p:nvSpPr>
        <p:spPr>
          <a:xfrm>
            <a:off x="0" y="3116286"/>
            <a:ext cx="6096000" cy="3644587"/>
          </a:xfrm>
          <a:prstGeom prst="rect">
            <a:avLst/>
          </a:prstGeom>
        </p:spPr>
        <p:txBody>
          <a:bodyPr>
            <a:spAutoFit/>
          </a:bodyPr>
          <a:lstStyle/>
          <a:p>
            <a:pPr>
              <a:lnSpc>
                <a:spcPts val="1980"/>
              </a:lnSpc>
              <a:spcAft>
                <a:spcPts val="1735"/>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België werkt aan een landelijk cameraschild in de strijd tegen terrorisme. De komende twee jaar moeten er 1000 nieuwe verkeerscamera's bijkomen en verbonden worden met bestaande systemen. Eind dit jaar zijn ook zogenoemde 'superflitscamera’s' beschikbaar voor de Belgische politie.</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België zet vol in op camerabewaking langs wegen in de strijd tegen terrorisme. </a:t>
            </a:r>
            <a:r>
              <a:rPr lang="nl-NL" sz="1600" dirty="0"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Alle nummerbord-gegevens van het cameraschild zijn straks via een centrale computer direct beschikbaar voor de politie. Die kan verdachte voertuigen dan volgen van Oostende tot in de Ardennen. De gegevens worden een jaar lang bewaard. Op termijn is ook gezichtsherkenning mogelijk via de camera's, hoopt de Belgische politie. De Belgische autoriteiten spreken van een 'veiligheidsrevolutie'.</a:t>
            </a:r>
            <a:endParaRPr lang="nl-N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hthoek 13"/>
          <p:cNvSpPr/>
          <p:nvPr/>
        </p:nvSpPr>
        <p:spPr>
          <a:xfrm>
            <a:off x="6071171" y="0"/>
            <a:ext cx="6096000" cy="8600816"/>
          </a:xfrm>
          <a:prstGeom prst="rect">
            <a:avLst/>
          </a:prstGeom>
        </p:spPr>
        <p:txBody>
          <a:bodyPr>
            <a:spAutoFit/>
          </a:bodyPr>
          <a:lstStyle/>
          <a:p>
            <a:pPr>
              <a:lnSpc>
                <a:spcPts val="1980"/>
              </a:lnSpc>
              <a:spcAft>
                <a:spcPts val="1735"/>
              </a:spcAft>
            </a:pPr>
            <a:r>
              <a:rPr lang="nl-NL" sz="1600" dirty="0"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De Belgische Privacy Commissie is kritisch en vreest voor 'totale surveillance'. "Het hek is volledig van de dam", zegt voorzitter Willem </a:t>
            </a:r>
            <a:r>
              <a:rPr lang="nl-NL" sz="1600" dirty="0" err="1"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Debeuckelaere</a:t>
            </a:r>
            <a:r>
              <a:rPr lang="nl-NL" sz="1600" dirty="0"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 "Men probeert alles op te slaan en te verwerken. Dat is niet meer in verhouding. Elke proportionaliteit raakt zoek."</a:t>
            </a:r>
            <a:endParaRPr lang="nl-NL"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0"/>
              </a:spcAft>
            </a:pPr>
            <a:r>
              <a:rPr lang="nl-NL" sz="1600" dirty="0"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Ook komen er superflitscamera's in België. Die nieuwe generatie camera's </a:t>
            </a:r>
            <a:r>
              <a:rPr lang="nl-NL" sz="1600" dirty="0" smtClean="0">
                <a:solidFill>
                  <a:srgbClr val="FF0000"/>
                </a:solidFill>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kunnen 32 voertuigen tege</a:t>
            </a:r>
            <a:r>
              <a:rPr lang="nl-NL" sz="1600" dirty="0" smtClean="0">
                <a:solidFill>
                  <a:srgbClr val="FF0000"/>
                </a:solidFill>
                <a:effectLst/>
                <a:highlight>
                  <a:srgbClr val="FFFF00"/>
                </a:highlight>
                <a:latin typeface="Helvetica" panose="020B0604020202020204" pitchFamily="34" charset="0"/>
                <a:ea typeface="Times New Roman" panose="02020603050405020304" pitchFamily="18" charset="0"/>
                <a:cs typeface="Times New Roman" panose="02020603050405020304" pitchFamily="18" charset="0"/>
              </a:rPr>
              <a:t>lijkertijd controleren op tal van overtredingen. Ze herkennen nummerborden en moeten op termijn ook gekoppeld worden aan het landelijke cameraschild. Frankrijk en Zwitserland hebben de flitspalen al besteld. </a:t>
            </a:r>
            <a:r>
              <a:rPr lang="nl-NL" sz="16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In </a:t>
            </a: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België worden ze nu gekeurd en zijn ze waarschijnlijk eind dit jaar beschikbaar voor politiekorpsen.</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Wat kan die 'superflitspaal' allemaal? </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Ze controleren 32 auto's tegelijkertijd. En niet alleen op snelheid, maar ook op overtredingen als bumperkleven en rechts inhalen.</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De camera's werken met geavanceerde radars en camera's. Ze houden voertuigen tot op acht rijstroken in de gaten. Ze controleren onder meer op te hard of te zacht rijden, rechts inhalen, bumperkleven of over de vluchtstrook rijden.</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Ook in Nederland is er interesse voor de camera, zegt een woordvoerder van het Openbaar Ministerie. Er wordt naar verschillende systemen gekeken.</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0"/>
              </a:spcAft>
            </a:pPr>
            <a:r>
              <a:rPr lang="nl-NL" sz="1600" dirty="0" smtClean="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In België wil de minister van Binnenlandse Zaken de nummerbord-gegevens van het cameraschild een jaar lang bijhouden. In Nederland heeft de Tweede Kamer ingestemd met het bewaren van de gegevens tot maximaal een maand. De Eerste Kamer moet zich er nog over buigen. </a:t>
            </a:r>
            <a:endParaRPr lang="nl-N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hthoek 14"/>
          <p:cNvSpPr/>
          <p:nvPr/>
        </p:nvSpPr>
        <p:spPr>
          <a:xfrm>
            <a:off x="-48374" y="82424"/>
            <a:ext cx="5154630" cy="2025170"/>
          </a:xfrm>
          <a:prstGeom prst="rect">
            <a:avLst/>
          </a:prstGeom>
        </p:spPr>
        <p:txBody>
          <a:bodyPr wrap="square">
            <a:spAutoFit/>
          </a:bodyPr>
          <a:lstStyle/>
          <a:p>
            <a:pPr>
              <a:lnSpc>
                <a:spcPct val="115000"/>
              </a:lnSpc>
              <a:spcBef>
                <a:spcPts val="600"/>
              </a:spcBef>
              <a:spcAft>
                <a:spcPts val="600"/>
              </a:spcAft>
            </a:pPr>
            <a:r>
              <a:rPr lang="nl-NL" sz="2800" b="1" kern="1800" dirty="0" smtClean="0">
                <a:ln>
                  <a:solidFill>
                    <a:schemeClr val="bg1"/>
                  </a:solidFill>
                </a:ln>
                <a:effectLst/>
                <a:latin typeface="Arial Black" panose="020B0A04020102020204" pitchFamily="34" charset="0"/>
                <a:ea typeface="Times New Roman" panose="02020603050405020304" pitchFamily="18" charset="0"/>
                <a:cs typeface="Times New Roman" panose="02020603050405020304" pitchFamily="18" charset="0"/>
              </a:rPr>
              <a:t>Superflitspaal België voor verkeersveiligheid en tegen terrorisme</a:t>
            </a:r>
          </a:p>
          <a:p>
            <a:pPr>
              <a:lnSpc>
                <a:spcPct val="200000"/>
              </a:lnSpc>
              <a:spcAft>
                <a:spcPts val="0"/>
              </a:spcAft>
            </a:pPr>
            <a:r>
              <a:rPr lang="nl-NL" sz="1200" b="1" cap="all"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Zaterdag 11 februari 2017</a:t>
            </a:r>
            <a:endParaRPr lang="nl-NL" sz="12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01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https://nos.nl/data/image/2015/05/13/157527/864x486.jpg"/>
          <p:cNvPicPr/>
          <p:nvPr/>
        </p:nvPicPr>
        <p:blipFill>
          <a:blip r:embed="rId3">
            <a:extLst>
              <a:ext uri="{28A0092B-C50C-407E-A947-70E740481C1C}">
                <a14:useLocalDpi xmlns:a14="http://schemas.microsoft.com/office/drawing/2010/main" val="0"/>
              </a:ext>
            </a:extLst>
          </a:blip>
          <a:srcRect/>
          <a:stretch>
            <a:fillRect/>
          </a:stretch>
        </p:blipFill>
        <p:spPr bwMode="auto">
          <a:xfrm>
            <a:off x="26341" y="1351017"/>
            <a:ext cx="5716913" cy="3219696"/>
          </a:xfrm>
          <a:prstGeom prst="rect">
            <a:avLst/>
          </a:prstGeom>
          <a:noFill/>
          <a:ln>
            <a:noFill/>
          </a:ln>
        </p:spPr>
      </p:pic>
      <p:sp>
        <p:nvSpPr>
          <p:cNvPr id="4" name="Rechthoek 3"/>
          <p:cNvSpPr/>
          <p:nvPr/>
        </p:nvSpPr>
        <p:spPr>
          <a:xfrm>
            <a:off x="160961" y="74959"/>
            <a:ext cx="6096000" cy="1754326"/>
          </a:xfrm>
          <a:prstGeom prst="rect">
            <a:avLst/>
          </a:prstGeom>
        </p:spPr>
        <p:txBody>
          <a:bodyPr>
            <a:spAutoFit/>
          </a:bodyPr>
          <a:lstStyle/>
          <a:p>
            <a:r>
              <a:rPr lang="nl-NL" sz="2800" b="1" kern="1800" dirty="0">
                <a:ln>
                  <a:solidFill>
                    <a:schemeClr val="bg1"/>
                  </a:solidFill>
                </a:ln>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AFM vreest misbruik als banken klantgegevens gaan delen</a:t>
            </a:r>
          </a:p>
          <a:p>
            <a:pPr>
              <a:lnSpc>
                <a:spcPct val="200000"/>
              </a:lnSpc>
            </a:pPr>
            <a:r>
              <a:rPr lang="nl-NL" sz="1200" b="1" cap="all"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Wo 30 </a:t>
            </a:r>
            <a:r>
              <a:rPr lang="nl-NL" sz="1200" b="1" cap="all"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november 2016</a:t>
            </a:r>
            <a:endParaRPr lang="nl-NL" sz="1200" b="1" cap="all"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160961" y="4910293"/>
            <a:ext cx="6096000" cy="830997"/>
          </a:xfrm>
          <a:prstGeom prst="rect">
            <a:avLst/>
          </a:prstGeom>
        </p:spPr>
        <p:txBody>
          <a:bodyPr>
            <a:spAutoFit/>
          </a:bodyPr>
          <a:lstStyle/>
          <a:p>
            <a:r>
              <a:rPr lang="nl-NL"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Vanaf volgend jaar moeten alle Nederlandse banken hun gegevens openstellen voor derden, mits de klant toestemming geeft.</a:t>
            </a:r>
          </a:p>
        </p:txBody>
      </p:sp>
      <p:sp>
        <p:nvSpPr>
          <p:cNvPr id="9" name="Rechthoek 8"/>
          <p:cNvSpPr/>
          <p:nvPr/>
        </p:nvSpPr>
        <p:spPr>
          <a:xfrm>
            <a:off x="6096000" y="74959"/>
            <a:ext cx="6096000" cy="2875146"/>
          </a:xfrm>
          <a:prstGeom prst="rect">
            <a:avLst/>
          </a:prstGeom>
        </p:spPr>
        <p:txBody>
          <a:bodyPr>
            <a:spAutoFit/>
          </a:bodyPr>
          <a:lstStyle/>
          <a:p>
            <a:pPr>
              <a:lnSpc>
                <a:spcPts val="1980"/>
              </a:lnSpc>
              <a:spcAft>
                <a:spcPts val="1735"/>
              </a:spcAft>
            </a:pPr>
            <a:r>
              <a:rPr lang="nl-NL" sz="1600"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Toezichthouder AFM is bang dat betaalgegevens misbruikt zullen worden en dat er meer cybercriminaliteit komt door een nieuwe Europese wet. Door die wet, PSD2 genoemd, zijn banken straks verplicht betaalgegevens van klanten te delen met andere partijen - mits de klant daar toestemming voor geeft.</a:t>
            </a:r>
            <a:endParaRPr lang="nl-NL"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Nu kunnen alleen banken </a:t>
            </a:r>
            <a:r>
              <a:rPr lang="nl-NL" sz="1600" dirty="0">
                <a:solidFill>
                  <a:srgbClr val="FF0000"/>
                </a:solidFill>
                <a:highlight>
                  <a:srgbClr val="FFFF00"/>
                </a:highlight>
                <a:latin typeface="Helvetica" panose="020B0604020202020204" pitchFamily="34" charset="0"/>
                <a:ea typeface="Calibri" panose="020F0502020204030204" pitchFamily="34" charset="0"/>
                <a:cs typeface="Times New Roman" panose="02020603050405020304" pitchFamily="18" charset="0"/>
              </a:rPr>
              <a:t>zien wat </a:t>
            </a: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je koopt, waar je pint, en hoeveel je maandelijks binnenkrijgt op je bankrekening. Zij kunnen dus ook als enige partij diensten aanbieden om je daarbij te helpen. Per 1 januari 2018 gaat dat veranderen. Alle partijen kunnen dan aanspraak maken op die gegevens.</a:t>
            </a:r>
            <a:endParaRPr lang="nl-N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p:cNvSpPr/>
          <p:nvPr/>
        </p:nvSpPr>
        <p:spPr>
          <a:xfrm>
            <a:off x="6096000" y="2950105"/>
            <a:ext cx="6096000" cy="3775905"/>
          </a:xfrm>
          <a:prstGeom prst="rect">
            <a:avLst/>
          </a:prstGeom>
        </p:spPr>
        <p:txBody>
          <a:bodyPr>
            <a:spAutoFit/>
          </a:bodyPr>
          <a:lstStyle/>
          <a:p>
            <a:pPr>
              <a:lnSpc>
                <a:spcPct val="115000"/>
              </a:lnSpc>
              <a:spcBef>
                <a:spcPts val="200"/>
              </a:spcBef>
              <a:spcAft>
                <a:spcPts val="0"/>
              </a:spcAft>
            </a:pPr>
            <a:r>
              <a:rPr lang="nl-NL" sz="1600" b="1"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a:lnSpc>
                <a:spcPct val="115000"/>
              </a:lnSpc>
              <a:spcBef>
                <a:spcPts val="200"/>
              </a:spcBef>
              <a:spcAft>
                <a:spcPts val="0"/>
              </a:spcAft>
            </a:pPr>
            <a:endParaRPr lang="nl-NL" sz="16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200"/>
              </a:spcBef>
              <a:spcAft>
                <a:spcPts val="0"/>
              </a:spcAft>
            </a:pPr>
            <a:r>
              <a:rPr lang="nl-NL" sz="1600" b="1" dirty="0">
                <a:solidFill>
                  <a:schemeClr val="bg1"/>
                </a:solidFill>
                <a:latin typeface="Helvetica" panose="020B0604020202020204" pitchFamily="34" charset="0"/>
                <a:ea typeface="Calibri" panose="020F0502020204030204" pitchFamily="34" charset="0"/>
                <a:cs typeface="Times New Roman" panose="02020603050405020304" pitchFamily="18" charset="0"/>
              </a:rPr>
              <a:t>Duizenden partijen</a:t>
            </a:r>
          </a:p>
          <a:p>
            <a:pPr>
              <a:lnSpc>
                <a:spcPts val="1980"/>
              </a:lnSpc>
              <a:spcAft>
                <a:spcPts val="1735"/>
              </a:spcAft>
            </a:pP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Maar het ligt ook zeer voor de hand dat grote </a:t>
            </a:r>
            <a:r>
              <a:rPr lang="nl-NL" sz="1600"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techbedrijven</a:t>
            </a: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als Google en Facebook en online gokdiensten op deze markt inspelen. Die bedrijven kunnen die data bijvoorbeeld gebruiken om meer gerichte aanbiedingen te doen voor de klant. </a:t>
            </a:r>
            <a:endParaRPr lang="nl-NL"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"Het zijn duizenden partijen die allemaal aan het smullen zijn om wat er staat te gebeuren", vertelt Don </a:t>
            </a:r>
            <a:r>
              <a:rPr lang="nl-NL" sz="1600"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Ginsel</a:t>
            </a: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van Holland </a:t>
            </a:r>
            <a:r>
              <a:rPr lang="nl-NL" sz="1600"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Fintech</a:t>
            </a: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a:t>
            </a:r>
            <a:r>
              <a:rPr lang="nl-NL" sz="1600"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Alibaba</a:t>
            </a:r>
            <a:r>
              <a:rPr lang="nl-NL" sz="1600"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Amazon, ze gaan allemaal kijken hoe ze hierop kunnen inspelen. "De combinatie van adverteren met daadwerkelijk weten of iets ook echt gekocht wordt, is natuurlijk goud waard voor adverteerders."</a:t>
            </a:r>
            <a:endParaRPr lang="nl-N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30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s://nos.nl/data/image/2017/03/16/361605/xxl.jpg"/>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897365" cy="3246634"/>
          </a:xfrm>
          <a:prstGeom prst="rect">
            <a:avLst/>
          </a:prstGeom>
          <a:noFill/>
          <a:ln>
            <a:noFill/>
          </a:ln>
        </p:spPr>
      </p:pic>
      <p:sp>
        <p:nvSpPr>
          <p:cNvPr id="5" name="Rechthoek 4"/>
          <p:cNvSpPr/>
          <p:nvPr/>
        </p:nvSpPr>
        <p:spPr>
          <a:xfrm>
            <a:off x="0" y="89187"/>
            <a:ext cx="6096000" cy="1400383"/>
          </a:xfrm>
          <a:prstGeom prst="rect">
            <a:avLst/>
          </a:prstGeom>
        </p:spPr>
        <p:txBody>
          <a:bodyPr>
            <a:spAutoFit/>
          </a:bodyPr>
          <a:lstStyle/>
          <a:p>
            <a:pPr>
              <a:spcBef>
                <a:spcPts val="600"/>
              </a:spcBef>
              <a:spcAft>
                <a:spcPts val="600"/>
              </a:spcAft>
            </a:pPr>
            <a:r>
              <a:rPr lang="nl-NL" sz="2800" b="1" kern="1800" dirty="0" err="1">
                <a:ln>
                  <a:solidFill>
                    <a:schemeClr val="bg1"/>
                  </a:solidFill>
                </a:ln>
                <a:latin typeface="Arial Black" panose="020B0A04020102020204" pitchFamily="34" charset="0"/>
                <a:ea typeface="Times New Roman" panose="02020603050405020304" pitchFamily="18" charset="0"/>
                <a:cs typeface="Times New Roman" panose="02020603050405020304" pitchFamily="18" charset="0"/>
              </a:rPr>
              <a:t>Cavusoglu</a:t>
            </a:r>
            <a:r>
              <a:rPr lang="nl-NL" sz="2800" b="1" kern="1800" dirty="0">
                <a:ln>
                  <a:solidFill>
                    <a:schemeClr val="bg1"/>
                  </a:solidFill>
                </a:ln>
                <a:latin typeface="Arial Black" panose="020B0A04020102020204" pitchFamily="34" charset="0"/>
                <a:ea typeface="Times New Roman" panose="02020603050405020304" pitchFamily="18" charset="0"/>
                <a:cs typeface="Times New Roman" panose="02020603050405020304" pitchFamily="18" charset="0"/>
              </a:rPr>
              <a:t>: spoedig beginnen godsdienstoorlogen in Europa</a:t>
            </a:r>
          </a:p>
          <a:p>
            <a:pPr>
              <a:lnSpc>
                <a:spcPct val="200000"/>
              </a:lnSpc>
              <a:spcAft>
                <a:spcPts val="0"/>
              </a:spcAft>
            </a:pPr>
            <a:r>
              <a:rPr lang="nl-NL" sz="1200" b="1" cap="all" dirty="0">
                <a:latin typeface="Arial Black" panose="020B0A04020102020204" pitchFamily="34" charset="0"/>
                <a:ea typeface="Times New Roman" panose="02020603050405020304" pitchFamily="18" charset="0"/>
                <a:cs typeface="Times New Roman" panose="02020603050405020304" pitchFamily="18" charset="0"/>
              </a:rPr>
              <a:t>16 maart 2017, 12:51</a:t>
            </a:r>
          </a:p>
        </p:txBody>
      </p:sp>
      <p:sp>
        <p:nvSpPr>
          <p:cNvPr id="7" name="Rechthoek 6"/>
          <p:cNvSpPr/>
          <p:nvPr/>
        </p:nvSpPr>
        <p:spPr>
          <a:xfrm>
            <a:off x="0" y="3609311"/>
            <a:ext cx="6096000" cy="2618666"/>
          </a:xfrm>
          <a:prstGeom prst="rect">
            <a:avLst/>
          </a:prstGeom>
        </p:spPr>
        <p:txBody>
          <a:bodyPr>
            <a:spAutoFit/>
          </a:bodyPr>
          <a:lstStyle/>
          <a:p>
            <a:pPr>
              <a:lnSpc>
                <a:spcPts val="1980"/>
              </a:lnSpc>
              <a:spcAft>
                <a:spcPts val="1735"/>
              </a:spcAft>
            </a:pPr>
            <a:r>
              <a:rPr lang="nl-NL"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De Turkse minister van Buitenlandse Zaken </a:t>
            </a:r>
            <a:r>
              <a:rPr lang="nl-NL"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Cavusoglu</a:t>
            </a:r>
            <a:r>
              <a:rPr lang="nl-NL"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heeft Europa voor het uitbreken van godsdienstoorlogen gewaarschuwd. Europa gaat zijn ondergang tegemoet, zei </a:t>
            </a:r>
            <a:r>
              <a:rPr lang="nl-NL" dirty="0" err="1" smtClean="0">
                <a:solidFill>
                  <a:srgbClr val="FF0000"/>
                </a:solidFill>
                <a:highlight>
                  <a:srgbClr val="FFFF00"/>
                </a:highlight>
                <a:latin typeface="Helvetica" panose="020B0604020202020204" pitchFamily="34" charset="0"/>
                <a:ea typeface="Calibri" panose="020F0502020204030204" pitchFamily="34" charset="0"/>
                <a:cs typeface="Times New Roman" panose="02020603050405020304" pitchFamily="18" charset="0"/>
              </a:rPr>
              <a:t>Cavusoglu</a:t>
            </a:r>
            <a:r>
              <a:rPr lang="nl-NL" dirty="0" smtClean="0">
                <a:solidFill>
                  <a:srgbClr val="FF0000"/>
                </a:solidFill>
                <a:highlight>
                  <a:srgbClr val="FFFF00"/>
                </a:highlight>
                <a:latin typeface="Helvetica" panose="020B0604020202020204" pitchFamily="34" charset="0"/>
                <a:ea typeface="Calibri" panose="020F0502020204030204" pitchFamily="34" charset="0"/>
                <a:cs typeface="Times New Roman" panose="02020603050405020304" pitchFamily="18" charset="0"/>
              </a:rPr>
              <a:t> in </a:t>
            </a:r>
            <a:r>
              <a:rPr lang="nl-NL"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een toespraak in de badplaats Antalya. "Spoedig kunnen in Europa godsdienstoorlogen beginnen, en ze zullen beginnen", zei hij.</a:t>
            </a:r>
            <a:endParaRPr lang="nl-NL"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Over de verkiezingsuitslag in Nederland zei hij dat er geen verschil bestaat "tussen de fascist Wilders en de </a:t>
            </a:r>
            <a:r>
              <a:rPr lang="nl-NL" dirty="0" err="1"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sociaal-democraten</a:t>
            </a: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 het is één pot nat".</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hoek 7"/>
          <p:cNvSpPr/>
          <p:nvPr/>
        </p:nvSpPr>
        <p:spPr>
          <a:xfrm>
            <a:off x="6171344" y="0"/>
            <a:ext cx="6096000" cy="6989606"/>
          </a:xfrm>
          <a:prstGeom prst="rect">
            <a:avLst/>
          </a:prstGeom>
        </p:spPr>
        <p:txBody>
          <a:bodyPr>
            <a:spAutoFit/>
          </a:bodyPr>
          <a:lstStyle/>
          <a:p>
            <a:pPr>
              <a:lnSpc>
                <a:spcPts val="1980"/>
              </a:lnSpc>
              <a:spcAft>
                <a:spcPts val="1735"/>
              </a:spcAft>
            </a:pP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De relatie tussen de Europese Unie en Turkije is gespannen sinds de weigering van sommige landen om Turkse ministers te ontvangen. Die wilden campagne voeren voor een 'ja-stem' bij het Turkse referendum van 16 april over de uitbreiding van de macht van president </a:t>
            </a:r>
            <a:r>
              <a:rPr lang="nl-NL" dirty="0" err="1"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Erdogan</a:t>
            </a: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a:t>
            </a:r>
            <a:endParaRPr lang="nl-NL"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De spanningen bereikten zaterdagnacht een voorlopig hoogtepunt in Rotterdam, toen een Turkse minister door de Rotterdamse politie werd weggestuurd.</a:t>
            </a:r>
            <a:endParaRPr lang="nl-NL"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980"/>
              </a:lnSpc>
              <a:spcAft>
                <a:spcPts val="1735"/>
              </a:spcAft>
            </a:pPr>
            <a:r>
              <a:rPr lang="nl-NL"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Europa zal er nog wel achter komen hoe men met Turkije moet omgaan, sprak </a:t>
            </a:r>
            <a:r>
              <a:rPr lang="nl-NL" dirty="0" err="1"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Cavusoglu</a:t>
            </a:r>
            <a:r>
              <a:rPr lang="nl-NL" dirty="0" smtClean="0">
                <a:solidFill>
                  <a:srgbClr val="FF000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dreigend, "en anders zullen we het Europa bijbrengen". Europa moet zijn belerende toon afleren, want het is Turkije dat beveelt, zei hij. "Wij zijn de wereldgemeenschap van moslims, Europa kan ons iets verzoeken, we laten ons niet bevelen."</a:t>
            </a:r>
            <a:endParaRPr lang="nl-NL"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0"/>
              </a:spcAft>
            </a:pPr>
            <a:r>
              <a:rPr lang="nl-NL" b="1"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'Niet te letterlijk nemen'</a:t>
            </a:r>
            <a:endParaRPr lang="nl-NL" sz="2000" b="1"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980"/>
              </a:lnSpc>
              <a:spcAft>
                <a:spcPts val="1735"/>
              </a:spcAft>
            </a:pP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NOS-correspondent Lucas Waagmeester in Turkije voegt toe dat de uitspraken van </a:t>
            </a:r>
            <a:r>
              <a:rPr lang="nl-NL" dirty="0" err="1"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Cavusoglu</a:t>
            </a: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 passen in de categorie 'Turkse politieke poëzie'. Al de hele week zoeken president </a:t>
            </a:r>
            <a:r>
              <a:rPr lang="nl-NL" dirty="0" err="1"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Erdogan</a:t>
            </a: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 en ministers naar steeds extremere woorden om hun boosheid te uiten. De term 'godsdienstoorlog' is dus ook niet letterlijk te nemen, al weet je nooit zeker of de aanhang van minister </a:t>
            </a:r>
            <a:r>
              <a:rPr lang="nl-NL" dirty="0" err="1"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Cavusoglu</a:t>
            </a:r>
            <a:r>
              <a:rPr lang="nl-NL" dirty="0" smtClean="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 dat ook zo ziet.</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934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69"/>
          <p:cNvSpPr>
            <a:spLocks noChangeArrowheads="1"/>
          </p:cNvSpPr>
          <p:nvPr/>
        </p:nvSpPr>
        <p:spPr bwMode="auto">
          <a:xfrm flipH="1">
            <a:off x="2207568" y="692696"/>
            <a:ext cx="1293704" cy="360000"/>
          </a:xfrm>
          <a:prstGeom prst="rect">
            <a:avLst/>
          </a:prstGeom>
          <a:gradFill>
            <a:gsLst>
              <a:gs pos="1000">
                <a:schemeClr val="tx1"/>
              </a:gs>
              <a:gs pos="35000">
                <a:srgbClr val="FF0000"/>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63" name="Rectangle 11"/>
          <p:cNvSpPr>
            <a:spLocks noChangeArrowheads="1"/>
          </p:cNvSpPr>
          <p:nvPr/>
        </p:nvSpPr>
        <p:spPr bwMode="auto">
          <a:xfrm>
            <a:off x="824827" y="1196703"/>
            <a:ext cx="7596378"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39" name="Text Box 43"/>
          <p:cNvSpPr txBox="1">
            <a:spLocks noChangeArrowheads="1"/>
          </p:cNvSpPr>
          <p:nvPr/>
        </p:nvSpPr>
        <p:spPr bwMode="auto">
          <a:xfrm>
            <a:off x="4437720" y="1196474"/>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4128" name="Text Box 32"/>
          <p:cNvSpPr txBox="1">
            <a:spLocks noChangeArrowheads="1"/>
          </p:cNvSpPr>
          <p:nvPr/>
        </p:nvSpPr>
        <p:spPr bwMode="auto">
          <a:xfrm>
            <a:off x="6274162" y="119679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
        <p:nvSpPr>
          <p:cNvPr id="70" name="Line 103"/>
          <p:cNvSpPr>
            <a:spLocks noChangeShapeType="1"/>
          </p:cNvSpPr>
          <p:nvPr/>
        </p:nvSpPr>
        <p:spPr bwMode="auto">
          <a:xfrm>
            <a:off x="828265" y="1484784"/>
            <a:ext cx="0" cy="1346625"/>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72" name="Rectangle 69"/>
          <p:cNvSpPr>
            <a:spLocks noChangeArrowheads="1"/>
          </p:cNvSpPr>
          <p:nvPr/>
        </p:nvSpPr>
        <p:spPr bwMode="auto">
          <a:xfrm>
            <a:off x="1626691" y="1734261"/>
            <a:ext cx="2601913" cy="360000"/>
          </a:xfrm>
          <a:prstGeom prst="rect">
            <a:avLst/>
          </a:prstGeom>
          <a:gradFill>
            <a:gsLst>
              <a:gs pos="0">
                <a:schemeClr val="tx1"/>
              </a:gs>
              <a:gs pos="31000">
                <a:srgbClr val="00CCFF"/>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4098" name="Line 2"/>
          <p:cNvSpPr>
            <a:spLocks noChangeShapeType="1"/>
          </p:cNvSpPr>
          <p:nvPr/>
        </p:nvSpPr>
        <p:spPr bwMode="auto">
          <a:xfrm>
            <a:off x="-168696" y="2961319"/>
            <a:ext cx="1245738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0" name="Line 4"/>
          <p:cNvSpPr>
            <a:spLocks noChangeShapeType="1"/>
          </p:cNvSpPr>
          <p:nvPr/>
        </p:nvSpPr>
        <p:spPr bwMode="auto">
          <a:xfrm rot="10800000" flipV="1">
            <a:off x="8462182" y="-99392"/>
            <a:ext cx="0" cy="1130592"/>
          </a:xfrm>
          <a:prstGeom prst="line">
            <a:avLst/>
          </a:prstGeom>
          <a:noFill/>
          <a:ln w="635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01" name="Rectangle 5"/>
          <p:cNvSpPr>
            <a:spLocks noChangeArrowheads="1"/>
          </p:cNvSpPr>
          <p:nvPr/>
        </p:nvSpPr>
        <p:spPr bwMode="auto">
          <a:xfrm>
            <a:off x="-168695" y="692696"/>
            <a:ext cx="2402958"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sp>
        <p:nvSpPr>
          <p:cNvPr id="4106" name="Rectangle 10"/>
          <p:cNvSpPr>
            <a:spLocks noChangeArrowheads="1"/>
          </p:cNvSpPr>
          <p:nvPr/>
        </p:nvSpPr>
        <p:spPr bwMode="auto">
          <a:xfrm>
            <a:off x="4270887" y="1738806"/>
            <a:ext cx="4150318" cy="360000"/>
          </a:xfrm>
          <a:prstGeom prst="rect">
            <a:avLst/>
          </a:prstGeom>
          <a:solidFill>
            <a:srgbClr val="00CCFF"/>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22" name="Line 26"/>
          <p:cNvSpPr>
            <a:spLocks noChangeShapeType="1"/>
          </p:cNvSpPr>
          <p:nvPr/>
        </p:nvSpPr>
        <p:spPr bwMode="auto">
          <a:xfrm rot="5400000">
            <a:off x="4151560"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3" name="Line 27"/>
          <p:cNvSpPr>
            <a:spLocks noChangeShapeType="1"/>
          </p:cNvSpPr>
          <p:nvPr/>
        </p:nvSpPr>
        <p:spPr bwMode="auto">
          <a:xfrm rot="5400000">
            <a:off x="6167785"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4" name="Line 28"/>
          <p:cNvSpPr>
            <a:spLocks noChangeShapeType="1"/>
          </p:cNvSpPr>
          <p:nvPr/>
        </p:nvSpPr>
        <p:spPr bwMode="auto">
          <a:xfrm rot="5400000">
            <a:off x="8377731"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5" name="Text Box 29"/>
          <p:cNvSpPr txBox="1">
            <a:spLocks noChangeArrowheads="1"/>
          </p:cNvSpPr>
          <p:nvPr/>
        </p:nvSpPr>
        <p:spPr bwMode="auto">
          <a:xfrm>
            <a:off x="3222834" y="3038961"/>
            <a:ext cx="2039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Vredesverbond</a:t>
            </a:r>
          </a:p>
          <a:p>
            <a:pPr algn="ctr"/>
            <a:r>
              <a:rPr lang="en-GB" altLang="nl-NL" sz="2000" b="1" dirty="0">
                <a:solidFill>
                  <a:schemeClr val="bg1"/>
                </a:solidFill>
              </a:rPr>
              <a:t>met Israel</a:t>
            </a:r>
          </a:p>
        </p:txBody>
      </p:sp>
      <p:sp>
        <p:nvSpPr>
          <p:cNvPr id="4126" name="Text Box 30"/>
          <p:cNvSpPr txBox="1">
            <a:spLocks noChangeArrowheads="1"/>
          </p:cNvSpPr>
          <p:nvPr/>
        </p:nvSpPr>
        <p:spPr bwMode="auto">
          <a:xfrm rot="21600000">
            <a:off x="5307923" y="3038962"/>
            <a:ext cx="2024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err="1">
                <a:solidFill>
                  <a:schemeClr val="bg1"/>
                </a:solidFill>
              </a:rPr>
              <a:t>Verbreking</a:t>
            </a:r>
            <a:endParaRPr lang="en-GB" altLang="nl-NL" sz="2000" b="1" dirty="0">
              <a:solidFill>
                <a:schemeClr val="bg1"/>
              </a:solidFill>
            </a:endParaRPr>
          </a:p>
          <a:p>
            <a:pPr algn="ctr"/>
            <a:r>
              <a:rPr lang="en-GB" altLang="nl-NL" sz="2000" b="1" dirty="0" err="1">
                <a:solidFill>
                  <a:schemeClr val="bg1"/>
                </a:solidFill>
              </a:rPr>
              <a:t>vredesverbond</a:t>
            </a:r>
            <a:endParaRPr lang="en-GB" altLang="nl-NL" sz="2000" b="1" dirty="0">
              <a:solidFill>
                <a:schemeClr val="bg1"/>
              </a:solidFill>
            </a:endParaRPr>
          </a:p>
        </p:txBody>
      </p:sp>
      <p:sp>
        <p:nvSpPr>
          <p:cNvPr id="4127" name="Text Box 31"/>
          <p:cNvSpPr txBox="1">
            <a:spLocks noChangeArrowheads="1"/>
          </p:cNvSpPr>
          <p:nvPr/>
        </p:nvSpPr>
        <p:spPr bwMode="auto">
          <a:xfrm rot="21600000">
            <a:off x="7608168" y="3038962"/>
            <a:ext cx="1768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Armageddon</a:t>
            </a:r>
          </a:p>
        </p:txBody>
      </p:sp>
      <p:sp>
        <p:nvSpPr>
          <p:cNvPr id="4129" name="Text Box 33"/>
          <p:cNvSpPr txBox="1">
            <a:spLocks noChangeArrowheads="1"/>
          </p:cNvSpPr>
          <p:nvPr/>
        </p:nvSpPr>
        <p:spPr bwMode="auto">
          <a:xfrm>
            <a:off x="4799856"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0" name="Text Box 34"/>
          <p:cNvSpPr txBox="1">
            <a:spLocks noChangeArrowheads="1"/>
          </p:cNvSpPr>
          <p:nvPr/>
        </p:nvSpPr>
        <p:spPr bwMode="auto">
          <a:xfrm>
            <a:off x="6757874"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1" name="Text Box 35"/>
          <p:cNvSpPr txBox="1">
            <a:spLocks noChangeArrowheads="1"/>
          </p:cNvSpPr>
          <p:nvPr/>
        </p:nvSpPr>
        <p:spPr bwMode="auto">
          <a:xfrm>
            <a:off x="4223830" y="116632"/>
            <a:ext cx="252024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Opname</a:t>
            </a:r>
            <a:r>
              <a:rPr lang="en-GB" altLang="nl-NL" sz="2000" b="1" dirty="0">
                <a:solidFill>
                  <a:schemeClr val="bg1"/>
                </a:solidFill>
              </a:rPr>
              <a:t> </a:t>
            </a:r>
            <a:r>
              <a:rPr lang="en-GB" altLang="nl-NL" sz="2000" b="1" dirty="0" err="1">
                <a:solidFill>
                  <a:schemeClr val="bg1"/>
                </a:solidFill>
              </a:rPr>
              <a:t>Gemeente</a:t>
            </a:r>
            <a:endParaRPr lang="en-GB" altLang="nl-NL" sz="2000" b="1" dirty="0">
              <a:solidFill>
                <a:schemeClr val="bg1"/>
              </a:solidFill>
            </a:endParaRPr>
          </a:p>
        </p:txBody>
      </p:sp>
      <p:sp>
        <p:nvSpPr>
          <p:cNvPr id="4134" name="Line 38"/>
          <p:cNvSpPr>
            <a:spLocks noChangeShapeType="1"/>
          </p:cNvSpPr>
          <p:nvPr/>
        </p:nvSpPr>
        <p:spPr bwMode="auto">
          <a:xfrm>
            <a:off x="8452620" y="1030979"/>
            <a:ext cx="0" cy="174994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5" name="Rectangle 39"/>
          <p:cNvSpPr>
            <a:spLocks noChangeArrowheads="1"/>
          </p:cNvSpPr>
          <p:nvPr/>
        </p:nvSpPr>
        <p:spPr bwMode="auto">
          <a:xfrm>
            <a:off x="8499715" y="1196703"/>
            <a:ext cx="2263296" cy="90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dirty="0">
                <a:solidFill>
                  <a:schemeClr val="bg1"/>
                </a:solidFill>
              </a:rPr>
              <a:t>1000-jarig</a:t>
            </a:r>
          </a:p>
          <a:p>
            <a:pPr algn="ctr"/>
            <a:r>
              <a:rPr lang="en-GB" altLang="nl-NL" sz="2000" b="1" dirty="0" err="1">
                <a:solidFill>
                  <a:schemeClr val="bg1"/>
                </a:solidFill>
              </a:rPr>
              <a:t>Vrederijk</a:t>
            </a:r>
            <a:endParaRPr lang="en-GB" altLang="nl-NL" sz="2000" b="1" dirty="0">
              <a:solidFill>
                <a:schemeClr val="bg1"/>
              </a:solidFill>
            </a:endParaRPr>
          </a:p>
        </p:txBody>
      </p:sp>
      <p:sp>
        <p:nvSpPr>
          <p:cNvPr id="4136" name="Text Box 40"/>
          <p:cNvSpPr txBox="1">
            <a:spLocks noChangeArrowheads="1"/>
          </p:cNvSpPr>
          <p:nvPr/>
        </p:nvSpPr>
        <p:spPr bwMode="auto">
          <a:xfrm>
            <a:off x="8499715" y="69268"/>
            <a:ext cx="171893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Wederkomst</a:t>
            </a:r>
            <a:endParaRPr lang="en-GB" altLang="nl-NL" sz="2000" b="1" dirty="0">
              <a:solidFill>
                <a:schemeClr val="bg1"/>
              </a:solidFill>
            </a:endParaRPr>
          </a:p>
        </p:txBody>
      </p:sp>
      <p:sp>
        <p:nvSpPr>
          <p:cNvPr id="4137" name="Line 41"/>
          <p:cNvSpPr>
            <a:spLocks noChangeShapeType="1"/>
          </p:cNvSpPr>
          <p:nvPr/>
        </p:nvSpPr>
        <p:spPr bwMode="auto">
          <a:xfrm>
            <a:off x="4241687" y="956200"/>
            <a:ext cx="4179518" cy="21512"/>
          </a:xfrm>
          <a:prstGeom prst="line">
            <a:avLst/>
          </a:prstGeom>
          <a:noFill/>
          <a:ln w="22225">
            <a:solidFill>
              <a:schemeClr val="bg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8" name="Text Box 42"/>
          <p:cNvSpPr txBox="1">
            <a:spLocks noChangeArrowheads="1"/>
          </p:cNvSpPr>
          <p:nvPr/>
        </p:nvSpPr>
        <p:spPr bwMode="auto">
          <a:xfrm>
            <a:off x="5471237" y="749118"/>
            <a:ext cx="1603934" cy="40011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sz="2000" b="1" dirty="0">
                <a:solidFill>
                  <a:schemeClr val="bg1"/>
                </a:solidFill>
              </a:rPr>
              <a:t>70</a:t>
            </a:r>
            <a:r>
              <a:rPr lang="en-GB" altLang="nl-NL" sz="2000" b="1" baseline="30000" dirty="0">
                <a:solidFill>
                  <a:schemeClr val="bg1"/>
                </a:solidFill>
              </a:rPr>
              <a:t>e</a:t>
            </a:r>
            <a:r>
              <a:rPr lang="en-GB" altLang="nl-NL" sz="2000" b="1" dirty="0">
                <a:solidFill>
                  <a:schemeClr val="bg1"/>
                </a:solidFill>
              </a:rPr>
              <a:t> </a:t>
            </a:r>
            <a:r>
              <a:rPr lang="en-GB" altLang="nl-NL" sz="2000" b="1" dirty="0" err="1">
                <a:solidFill>
                  <a:schemeClr val="bg1"/>
                </a:solidFill>
              </a:rPr>
              <a:t>jaarweek</a:t>
            </a:r>
            <a:endParaRPr lang="en-GB" altLang="nl-NL" sz="2000" b="1" dirty="0">
              <a:solidFill>
                <a:schemeClr val="bg1"/>
              </a:solidFill>
            </a:endParaRPr>
          </a:p>
        </p:txBody>
      </p:sp>
      <p:sp>
        <p:nvSpPr>
          <p:cNvPr id="4141" name="Rectangle 45"/>
          <p:cNvSpPr>
            <a:spLocks noChangeArrowheads="1"/>
          </p:cNvSpPr>
          <p:nvPr/>
        </p:nvSpPr>
        <p:spPr bwMode="auto">
          <a:xfrm>
            <a:off x="10805577" y="282135"/>
            <a:ext cx="1427311" cy="2498793"/>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a:solidFill>
                  <a:schemeClr val="bg1"/>
                </a:solidFill>
              </a:rPr>
              <a:t>Eeuwig-</a:t>
            </a:r>
          </a:p>
          <a:p>
            <a:pPr algn="ctr"/>
            <a:r>
              <a:rPr lang="en-GB" altLang="nl-NL" sz="2000" b="1">
                <a:solidFill>
                  <a:schemeClr val="bg1"/>
                </a:solidFill>
              </a:rPr>
              <a:t>heid</a:t>
            </a:r>
          </a:p>
        </p:txBody>
      </p:sp>
      <p:sp>
        <p:nvSpPr>
          <p:cNvPr id="4142" name="Text Box 46"/>
          <p:cNvSpPr txBox="1">
            <a:spLocks noChangeArrowheads="1"/>
          </p:cNvSpPr>
          <p:nvPr/>
        </p:nvSpPr>
        <p:spPr bwMode="auto">
          <a:xfrm>
            <a:off x="4770965" y="1716642"/>
            <a:ext cx="322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sz="2000" b="1" dirty="0" err="1">
                <a:solidFill>
                  <a:schemeClr val="bg1"/>
                </a:solidFill>
              </a:rPr>
              <a:t>Herstelde</a:t>
            </a:r>
            <a:r>
              <a:rPr lang="en-GB" altLang="nl-NL" sz="2000" b="1" dirty="0">
                <a:solidFill>
                  <a:schemeClr val="bg1"/>
                </a:solidFill>
              </a:rPr>
              <a:t> </a:t>
            </a:r>
            <a:r>
              <a:rPr lang="en-GB" altLang="nl-NL" sz="2000" b="1" dirty="0" err="1">
                <a:solidFill>
                  <a:schemeClr val="bg1"/>
                </a:solidFill>
              </a:rPr>
              <a:t>Romeinse</a:t>
            </a:r>
            <a:r>
              <a:rPr lang="en-GB" altLang="nl-NL" sz="2000" b="1" dirty="0">
                <a:solidFill>
                  <a:schemeClr val="bg1"/>
                </a:solidFill>
              </a:rPr>
              <a:t> </a:t>
            </a:r>
            <a:r>
              <a:rPr lang="en-GB" altLang="nl-NL" sz="2000" b="1" dirty="0" err="1">
                <a:solidFill>
                  <a:schemeClr val="bg1"/>
                </a:solidFill>
              </a:rPr>
              <a:t>Rijk</a:t>
            </a:r>
            <a:endParaRPr lang="en-GB" altLang="nl-NL" sz="2000" b="1" dirty="0">
              <a:solidFill>
                <a:schemeClr val="bg1"/>
              </a:solidFill>
            </a:endParaRPr>
          </a:p>
        </p:txBody>
      </p:sp>
      <p:sp>
        <p:nvSpPr>
          <p:cNvPr id="45" name="Line 28"/>
          <p:cNvSpPr>
            <a:spLocks noChangeShapeType="1"/>
          </p:cNvSpPr>
          <p:nvPr/>
        </p:nvSpPr>
        <p:spPr bwMode="auto">
          <a:xfrm rot="5400000">
            <a:off x="10720701"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6" name="Text Box 31"/>
          <p:cNvSpPr txBox="1">
            <a:spLocks noChangeArrowheads="1"/>
          </p:cNvSpPr>
          <p:nvPr/>
        </p:nvSpPr>
        <p:spPr bwMode="auto">
          <a:xfrm>
            <a:off x="9963172" y="3038961"/>
            <a:ext cx="18934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Finale </a:t>
            </a:r>
            <a:r>
              <a:rPr lang="en-GB" altLang="nl-NL" sz="2000" b="1" dirty="0" err="1">
                <a:solidFill>
                  <a:schemeClr val="bg1"/>
                </a:solidFill>
              </a:rPr>
              <a:t>oorlog</a:t>
            </a:r>
            <a:endParaRPr lang="en-GB" altLang="nl-NL" sz="2000" b="1" dirty="0">
              <a:solidFill>
                <a:schemeClr val="bg1"/>
              </a:solidFill>
            </a:endParaRPr>
          </a:p>
          <a:p>
            <a:r>
              <a:rPr lang="en-GB" altLang="nl-NL" sz="2000" b="1" dirty="0" err="1">
                <a:solidFill>
                  <a:schemeClr val="bg1"/>
                </a:solidFill>
              </a:rPr>
              <a:t>Eind-oordeel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hemel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aarde</a:t>
            </a:r>
            <a:endParaRPr lang="en-GB" altLang="nl-NL" sz="2000" b="1" dirty="0">
              <a:solidFill>
                <a:schemeClr val="bg1"/>
              </a:solidFill>
            </a:endParaRPr>
          </a:p>
        </p:txBody>
      </p:sp>
      <p:sp>
        <p:nvSpPr>
          <p:cNvPr id="55" name="Text Box 32"/>
          <p:cNvSpPr txBox="1">
            <a:spLocks noChangeArrowheads="1"/>
          </p:cNvSpPr>
          <p:nvPr/>
        </p:nvSpPr>
        <p:spPr bwMode="auto">
          <a:xfrm>
            <a:off x="4542686" y="4715852"/>
            <a:ext cx="1265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nl-NL" b="1" dirty="0" err="1">
                <a:solidFill>
                  <a:srgbClr val="FFFF00"/>
                </a:solidFill>
              </a:rPr>
              <a:t>Offerdienst</a:t>
            </a:r>
            <a:endParaRPr lang="en-GB" altLang="nl-NL" b="1" dirty="0">
              <a:solidFill>
                <a:srgbClr val="FFFF00"/>
              </a:solidFill>
            </a:endParaRPr>
          </a:p>
        </p:txBody>
      </p:sp>
      <p:sp>
        <p:nvSpPr>
          <p:cNvPr id="56" name="Text Box 32"/>
          <p:cNvSpPr txBox="1">
            <a:spLocks noChangeArrowheads="1"/>
          </p:cNvSpPr>
          <p:nvPr/>
        </p:nvSpPr>
        <p:spPr bwMode="auto">
          <a:xfrm>
            <a:off x="6491164" y="5752766"/>
            <a:ext cx="1518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42 </a:t>
            </a:r>
            <a:r>
              <a:rPr lang="en-GB" altLang="nl-NL" b="1" dirty="0" err="1">
                <a:solidFill>
                  <a:srgbClr val="FFFF00"/>
                </a:solidFill>
              </a:rPr>
              <a:t>maanden</a:t>
            </a:r>
            <a:endParaRPr lang="en-GB" altLang="nl-NL" b="1" dirty="0">
              <a:solidFill>
                <a:srgbClr val="FFFF00"/>
              </a:solidFill>
            </a:endParaRPr>
          </a:p>
        </p:txBody>
      </p:sp>
      <p:sp>
        <p:nvSpPr>
          <p:cNvPr id="58" name="Text Box 32"/>
          <p:cNvSpPr txBox="1">
            <a:spLocks noChangeArrowheads="1"/>
          </p:cNvSpPr>
          <p:nvPr/>
        </p:nvSpPr>
        <p:spPr bwMode="auto">
          <a:xfrm>
            <a:off x="6512847" y="5407128"/>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Israël</a:t>
            </a:r>
            <a:r>
              <a:rPr lang="en-GB" altLang="nl-NL" b="1" dirty="0" smtClean="0">
                <a:solidFill>
                  <a:srgbClr val="FFFF00"/>
                </a:solidFill>
              </a:rPr>
              <a:t> </a:t>
            </a:r>
            <a:r>
              <a:rPr lang="en-GB" altLang="nl-NL" b="1" dirty="0" err="1">
                <a:solidFill>
                  <a:srgbClr val="FFFF00"/>
                </a:solidFill>
              </a:rPr>
              <a:t>vlucht</a:t>
            </a:r>
            <a:r>
              <a:rPr lang="en-GB" altLang="nl-NL" b="1" dirty="0">
                <a:solidFill>
                  <a:srgbClr val="FFFF00"/>
                </a:solidFill>
              </a:rPr>
              <a:t> </a:t>
            </a:r>
            <a:r>
              <a:rPr lang="en-GB" altLang="nl-NL" b="1" dirty="0" err="1">
                <a:solidFill>
                  <a:srgbClr val="FFFF00"/>
                </a:solidFill>
              </a:rPr>
              <a:t>naar</a:t>
            </a:r>
            <a:r>
              <a:rPr lang="en-GB" altLang="nl-NL" b="1" dirty="0">
                <a:solidFill>
                  <a:srgbClr val="FFFF00"/>
                </a:solidFill>
              </a:rPr>
              <a:t> </a:t>
            </a:r>
            <a:r>
              <a:rPr lang="en-GB" altLang="nl-NL" b="1" dirty="0" err="1">
                <a:solidFill>
                  <a:srgbClr val="FFFF00"/>
                </a:solidFill>
              </a:rPr>
              <a:t>bergen</a:t>
            </a:r>
            <a:r>
              <a:rPr lang="en-GB" altLang="nl-NL" b="1" dirty="0">
                <a:solidFill>
                  <a:srgbClr val="FFFF00"/>
                </a:solidFill>
              </a:rPr>
              <a:t>/</a:t>
            </a:r>
            <a:r>
              <a:rPr lang="en-GB" altLang="nl-NL" b="1" dirty="0" err="1">
                <a:solidFill>
                  <a:srgbClr val="FFFF00"/>
                </a:solidFill>
              </a:rPr>
              <a:t>woestijn</a:t>
            </a:r>
            <a:endParaRPr lang="en-GB" altLang="nl-NL" b="1" dirty="0">
              <a:solidFill>
                <a:srgbClr val="FFFF00"/>
              </a:solidFill>
            </a:endParaRPr>
          </a:p>
        </p:txBody>
      </p:sp>
      <p:sp>
        <p:nvSpPr>
          <p:cNvPr id="60" name="Text Box 32"/>
          <p:cNvSpPr txBox="1">
            <a:spLocks noChangeArrowheads="1"/>
          </p:cNvSpPr>
          <p:nvPr/>
        </p:nvSpPr>
        <p:spPr bwMode="auto">
          <a:xfrm>
            <a:off x="6504833" y="4715852"/>
            <a:ext cx="2732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Tijd</a:t>
            </a:r>
            <a:r>
              <a:rPr lang="en-GB" altLang="nl-NL" b="1" dirty="0">
                <a:solidFill>
                  <a:srgbClr val="FFFF00"/>
                </a:solidFill>
              </a:rPr>
              <a:t>, </a:t>
            </a:r>
            <a:r>
              <a:rPr lang="en-GB" altLang="nl-NL" b="1" dirty="0" err="1">
                <a:solidFill>
                  <a:srgbClr val="FFFF00"/>
                </a:solidFill>
              </a:rPr>
              <a:t>tijden</a:t>
            </a:r>
            <a:r>
              <a:rPr lang="en-GB" altLang="nl-NL" b="1" dirty="0">
                <a:solidFill>
                  <a:srgbClr val="FFFF00"/>
                </a:solidFill>
              </a:rPr>
              <a:t> en halve </a:t>
            </a:r>
            <a:r>
              <a:rPr lang="en-GB" altLang="nl-NL" b="1" dirty="0" err="1">
                <a:solidFill>
                  <a:srgbClr val="FFFF00"/>
                </a:solidFill>
              </a:rPr>
              <a:t>tijd</a:t>
            </a:r>
            <a:endParaRPr lang="en-GB" altLang="nl-NL" b="1" dirty="0">
              <a:solidFill>
                <a:srgbClr val="FFFF00"/>
              </a:solidFill>
            </a:endParaRPr>
          </a:p>
        </p:txBody>
      </p:sp>
      <p:sp>
        <p:nvSpPr>
          <p:cNvPr id="61" name="Text Box 32"/>
          <p:cNvSpPr txBox="1">
            <a:spLocks noChangeArrowheads="1"/>
          </p:cNvSpPr>
          <p:nvPr/>
        </p:nvSpPr>
        <p:spPr bwMode="auto">
          <a:xfrm>
            <a:off x="6505655" y="506149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1260 </a:t>
            </a:r>
            <a:r>
              <a:rPr lang="en-GB" altLang="nl-NL" b="1" dirty="0" err="1">
                <a:solidFill>
                  <a:srgbClr val="FFFF00"/>
                </a:solidFill>
              </a:rPr>
              <a:t>dagen</a:t>
            </a:r>
            <a:endParaRPr lang="en-GB" altLang="nl-NL" b="1" dirty="0">
              <a:solidFill>
                <a:srgbClr val="FFFF00"/>
              </a:solidFill>
            </a:endParaRPr>
          </a:p>
        </p:txBody>
      </p:sp>
      <p:sp>
        <p:nvSpPr>
          <p:cNvPr id="62" name="Text Box 32"/>
          <p:cNvSpPr txBox="1">
            <a:spLocks noChangeArrowheads="1"/>
          </p:cNvSpPr>
          <p:nvPr/>
        </p:nvSpPr>
        <p:spPr bwMode="auto">
          <a:xfrm>
            <a:off x="5221727" y="4046464"/>
            <a:ext cx="19928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Beest</a:t>
            </a:r>
            <a:r>
              <a:rPr lang="en-GB" altLang="nl-NL" b="1" dirty="0">
                <a:solidFill>
                  <a:srgbClr val="FFFF00"/>
                </a:solidFill>
              </a:rPr>
              <a:t> en </a:t>
            </a:r>
            <a:r>
              <a:rPr lang="en-GB" altLang="nl-NL" b="1" dirty="0" err="1">
                <a:solidFill>
                  <a:srgbClr val="FFFF00"/>
                </a:solidFill>
              </a:rPr>
              <a:t>profeet</a:t>
            </a:r>
            <a:endParaRPr lang="en-GB" altLang="nl-NL" b="1" dirty="0">
              <a:solidFill>
                <a:srgbClr val="FFFF00"/>
              </a:solidFill>
            </a:endParaRPr>
          </a:p>
          <a:p>
            <a:pPr algn="ctr"/>
            <a:r>
              <a:rPr lang="en-GB" altLang="nl-NL" b="1" dirty="0">
                <a:solidFill>
                  <a:srgbClr val="FFFF00"/>
                </a:solidFill>
              </a:rPr>
              <a:t>(Antichrist)</a:t>
            </a:r>
          </a:p>
        </p:txBody>
      </p:sp>
      <p:sp>
        <p:nvSpPr>
          <p:cNvPr id="57" name="Line 20"/>
          <p:cNvSpPr>
            <a:spLocks noChangeShapeType="1"/>
          </p:cNvSpPr>
          <p:nvPr/>
        </p:nvSpPr>
        <p:spPr bwMode="auto">
          <a:xfrm rot="5400000">
            <a:off x="2295674"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59" name="Text Box 21"/>
          <p:cNvSpPr txBox="1">
            <a:spLocks noChangeArrowheads="1"/>
          </p:cNvSpPr>
          <p:nvPr/>
        </p:nvSpPr>
        <p:spPr bwMode="auto">
          <a:xfrm>
            <a:off x="2207568" y="3037468"/>
            <a:ext cx="556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NU</a:t>
            </a:r>
          </a:p>
        </p:txBody>
      </p:sp>
      <p:grpSp>
        <p:nvGrpSpPr>
          <p:cNvPr id="64" name="Group 56"/>
          <p:cNvGrpSpPr>
            <a:grpSpLocks/>
          </p:cNvGrpSpPr>
          <p:nvPr/>
        </p:nvGrpSpPr>
        <p:grpSpPr bwMode="auto">
          <a:xfrm>
            <a:off x="479376" y="1160665"/>
            <a:ext cx="715505" cy="467415"/>
            <a:chOff x="657" y="1253"/>
            <a:chExt cx="3871" cy="2243"/>
          </a:xfrm>
        </p:grpSpPr>
        <p:pic>
          <p:nvPicPr>
            <p:cNvPr id="65" name="Picture 57" descr="Vlag_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 y="1253"/>
              <a:ext cx="3871" cy="224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8"/>
            <p:cNvSpPr>
              <a:spLocks noChangeArrowheads="1"/>
            </p:cNvSpPr>
            <p:nvPr/>
          </p:nvSpPr>
          <p:spPr bwMode="auto">
            <a:xfrm>
              <a:off x="703" y="3284"/>
              <a:ext cx="771"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sp>
          <p:nvSpPr>
            <p:cNvPr id="67" name="Rectangle 59"/>
            <p:cNvSpPr>
              <a:spLocks noChangeArrowheads="1"/>
            </p:cNvSpPr>
            <p:nvPr/>
          </p:nvSpPr>
          <p:spPr bwMode="auto">
            <a:xfrm>
              <a:off x="703" y="3203"/>
              <a:ext cx="793" cy="9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grpSp>
      <p:sp>
        <p:nvSpPr>
          <p:cNvPr id="68" name="Line 92"/>
          <p:cNvSpPr>
            <a:spLocks noChangeShapeType="1"/>
          </p:cNvSpPr>
          <p:nvPr/>
        </p:nvSpPr>
        <p:spPr bwMode="auto">
          <a:xfrm rot="5400000">
            <a:off x="752596" y="2965395"/>
            <a:ext cx="1444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69" name="Text Box 93"/>
          <p:cNvSpPr txBox="1">
            <a:spLocks noChangeArrowheads="1"/>
          </p:cNvSpPr>
          <p:nvPr/>
        </p:nvSpPr>
        <p:spPr bwMode="auto">
          <a:xfrm>
            <a:off x="429821" y="3037627"/>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1948</a:t>
            </a:r>
          </a:p>
        </p:txBody>
      </p:sp>
      <p:sp>
        <p:nvSpPr>
          <p:cNvPr id="75" name="Rectangle 70"/>
          <p:cNvSpPr>
            <a:spLocks noChangeArrowheads="1"/>
          </p:cNvSpPr>
          <p:nvPr/>
        </p:nvSpPr>
        <p:spPr bwMode="auto">
          <a:xfrm>
            <a:off x="4151784" y="1755098"/>
            <a:ext cx="360363" cy="331200"/>
          </a:xfrm>
          <a:prstGeom prst="rect">
            <a:avLst/>
          </a:prstGeom>
          <a:solidFill>
            <a:srgbClr val="00CCFF"/>
          </a:solidFill>
          <a:ln>
            <a:noFill/>
          </a:ln>
          <a:effectLst/>
          <a:extLst>
            <a:ext uri="{91240B29-F687-4F45-9708-019B960494DF}">
              <a14:hiddenLine xmlns:a14="http://schemas.microsoft.com/office/drawing/2010/main" w="254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9" name="Text Box 29"/>
          <p:cNvSpPr txBox="1">
            <a:spLocks noChangeArrowheads="1"/>
          </p:cNvSpPr>
          <p:nvPr/>
        </p:nvSpPr>
        <p:spPr bwMode="auto">
          <a:xfrm>
            <a:off x="3768852" y="5038297"/>
            <a:ext cx="2040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smtClean="0">
                <a:solidFill>
                  <a:srgbClr val="FFFF00"/>
                </a:solidFill>
              </a:rPr>
              <a:t>Gog, Magog</a:t>
            </a:r>
            <a:endParaRPr lang="en-GB" altLang="nl-NL" b="1" dirty="0">
              <a:solidFill>
                <a:srgbClr val="FFFF00"/>
              </a:solidFill>
            </a:endParaRPr>
          </a:p>
        </p:txBody>
      </p:sp>
      <p:sp>
        <p:nvSpPr>
          <p:cNvPr id="77" name="Line 4"/>
          <p:cNvSpPr>
            <a:spLocks noChangeShapeType="1"/>
          </p:cNvSpPr>
          <p:nvPr/>
        </p:nvSpPr>
        <p:spPr bwMode="auto">
          <a:xfrm rot="10800000">
            <a:off x="4221350" y="44624"/>
            <a:ext cx="0" cy="648072"/>
          </a:xfrm>
          <a:prstGeom prst="line">
            <a:avLst/>
          </a:prstGeom>
          <a:noFill/>
          <a:ln w="28575">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54" name="Text Box 29"/>
          <p:cNvSpPr txBox="1">
            <a:spLocks noChangeArrowheads="1"/>
          </p:cNvSpPr>
          <p:nvPr/>
        </p:nvSpPr>
        <p:spPr bwMode="auto">
          <a:xfrm>
            <a:off x="3224317" y="5387963"/>
            <a:ext cx="2585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err="1" smtClean="0">
                <a:solidFill>
                  <a:srgbClr val="FFFF00"/>
                </a:solidFill>
              </a:rPr>
              <a:t>Openb</a:t>
            </a:r>
            <a:r>
              <a:rPr lang="en-GB" altLang="nl-NL" b="1" dirty="0" smtClean="0">
                <a:solidFill>
                  <a:srgbClr val="FFFF00"/>
                </a:solidFill>
              </a:rPr>
              <a:t> 4 - </a:t>
            </a:r>
            <a:r>
              <a:rPr lang="en-GB" altLang="nl-NL" b="1" dirty="0" err="1" smtClean="0">
                <a:solidFill>
                  <a:srgbClr val="FFFF00"/>
                </a:solidFill>
              </a:rPr>
              <a:t>Openb</a:t>
            </a:r>
            <a:r>
              <a:rPr lang="en-GB" altLang="nl-NL" b="1" dirty="0" smtClean="0">
                <a:solidFill>
                  <a:srgbClr val="FFFF00"/>
                </a:solidFill>
              </a:rPr>
              <a:t> 7:8</a:t>
            </a:r>
            <a:endParaRPr lang="en-GB" altLang="nl-NL" b="1" dirty="0">
              <a:solidFill>
                <a:srgbClr val="FFFF00"/>
              </a:solidFill>
            </a:endParaRPr>
          </a:p>
        </p:txBody>
      </p:sp>
      <p:sp>
        <p:nvSpPr>
          <p:cNvPr id="71" name="Text Box 32"/>
          <p:cNvSpPr txBox="1">
            <a:spLocks noChangeArrowheads="1"/>
          </p:cNvSpPr>
          <p:nvPr/>
        </p:nvSpPr>
        <p:spPr bwMode="auto">
          <a:xfrm>
            <a:off x="6495735" y="6061702"/>
            <a:ext cx="3390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Heiligen</a:t>
            </a:r>
            <a:r>
              <a:rPr lang="en-GB" altLang="nl-NL" b="1" dirty="0" smtClean="0">
                <a:solidFill>
                  <a:srgbClr val="FFFF00"/>
                </a:solidFill>
              </a:rPr>
              <a:t> </a:t>
            </a:r>
            <a:r>
              <a:rPr lang="en-GB" altLang="nl-NL" b="1" dirty="0" err="1" smtClean="0">
                <a:solidFill>
                  <a:srgbClr val="FFFF00"/>
                </a:solidFill>
              </a:rPr>
              <a:t>worden</a:t>
            </a:r>
            <a:r>
              <a:rPr lang="en-GB" altLang="nl-NL" b="1" dirty="0" smtClean="0">
                <a:solidFill>
                  <a:srgbClr val="FFFF00"/>
                </a:solidFill>
              </a:rPr>
              <a:t> </a:t>
            </a:r>
            <a:r>
              <a:rPr lang="en-GB" altLang="nl-NL" b="1" dirty="0" err="1" smtClean="0">
                <a:solidFill>
                  <a:srgbClr val="FFFF00"/>
                </a:solidFill>
              </a:rPr>
              <a:t>overwonnen</a:t>
            </a:r>
            <a:endParaRPr lang="en-GB" altLang="nl-NL" b="1" dirty="0">
              <a:solidFill>
                <a:srgbClr val="FFFF00"/>
              </a:solidFill>
            </a:endParaRPr>
          </a:p>
        </p:txBody>
      </p:sp>
      <p:sp>
        <p:nvSpPr>
          <p:cNvPr id="73" name="Text Box 29"/>
          <p:cNvSpPr txBox="1">
            <a:spLocks noChangeArrowheads="1"/>
          </p:cNvSpPr>
          <p:nvPr/>
        </p:nvSpPr>
        <p:spPr bwMode="auto">
          <a:xfrm>
            <a:off x="6504832" y="6394611"/>
            <a:ext cx="30475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b="1" dirty="0" err="1" smtClean="0">
                <a:solidFill>
                  <a:srgbClr val="FFFF00"/>
                </a:solidFill>
              </a:rPr>
              <a:t>Openb</a:t>
            </a:r>
            <a:r>
              <a:rPr lang="en-GB" altLang="nl-NL" b="1" dirty="0" smtClean="0">
                <a:solidFill>
                  <a:srgbClr val="FFFF00"/>
                </a:solidFill>
              </a:rPr>
              <a:t> 7:8 - </a:t>
            </a:r>
            <a:r>
              <a:rPr lang="en-GB" altLang="nl-NL" b="1" dirty="0" err="1" smtClean="0">
                <a:solidFill>
                  <a:srgbClr val="FFFF00"/>
                </a:solidFill>
              </a:rPr>
              <a:t>Openb</a:t>
            </a:r>
            <a:r>
              <a:rPr lang="en-GB" altLang="nl-NL" b="1" dirty="0" smtClean="0">
                <a:solidFill>
                  <a:srgbClr val="FFFF00"/>
                </a:solidFill>
              </a:rPr>
              <a:t> 18</a:t>
            </a:r>
            <a:endParaRPr lang="en-GB" altLang="nl-NL" b="1" dirty="0">
              <a:solidFill>
                <a:srgbClr val="FFFF00"/>
              </a:solidFill>
            </a:endParaRPr>
          </a:p>
        </p:txBody>
      </p:sp>
      <p:sp>
        <p:nvSpPr>
          <p:cNvPr id="86" name="Rectangle 5"/>
          <p:cNvSpPr>
            <a:spLocks noChangeArrowheads="1"/>
          </p:cNvSpPr>
          <p:nvPr/>
        </p:nvSpPr>
        <p:spPr bwMode="auto">
          <a:xfrm>
            <a:off x="-168696" y="692696"/>
            <a:ext cx="4390046"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grpSp>
        <p:nvGrpSpPr>
          <p:cNvPr id="3" name="Groep 2"/>
          <p:cNvGrpSpPr/>
          <p:nvPr/>
        </p:nvGrpSpPr>
        <p:grpSpPr>
          <a:xfrm>
            <a:off x="2423592" y="228421"/>
            <a:ext cx="812451" cy="3273084"/>
            <a:chOff x="2513844" y="228421"/>
            <a:chExt cx="812451" cy="3273084"/>
          </a:xfrm>
        </p:grpSpPr>
        <p:sp>
          <p:nvSpPr>
            <p:cNvPr id="4119" name="Rectangle 23"/>
            <p:cNvSpPr>
              <a:spLocks noChangeArrowheads="1"/>
            </p:cNvSpPr>
            <p:nvPr/>
          </p:nvSpPr>
          <p:spPr bwMode="auto">
            <a:xfrm rot="21000000">
              <a:off x="2866102" y="324678"/>
              <a:ext cx="90809" cy="3095195"/>
            </a:xfrm>
            <a:prstGeom prst="rect">
              <a:avLst/>
            </a:prstGeom>
            <a:solidFill>
              <a:schemeClr val="tx1"/>
            </a:solidFill>
            <a:ln w="19050">
              <a:solidFill>
                <a:schemeClr val="bg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0" name="Rectangle 24"/>
            <p:cNvSpPr>
              <a:spLocks noChangeArrowheads="1"/>
            </p:cNvSpPr>
            <p:nvPr/>
          </p:nvSpPr>
          <p:spPr bwMode="auto">
            <a:xfrm rot="20834207">
              <a:off x="3073882" y="3306987"/>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1" name="Rectangle 25"/>
            <p:cNvSpPr>
              <a:spLocks noChangeArrowheads="1"/>
            </p:cNvSpPr>
            <p:nvPr/>
          </p:nvSpPr>
          <p:spPr bwMode="auto">
            <a:xfrm>
              <a:off x="2513844" y="228421"/>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85" name="Rectangle 70"/>
          <p:cNvSpPr>
            <a:spLocks noChangeArrowheads="1"/>
          </p:cNvSpPr>
          <p:nvPr/>
        </p:nvSpPr>
        <p:spPr bwMode="auto">
          <a:xfrm>
            <a:off x="2127319" y="707579"/>
            <a:ext cx="192978" cy="331200"/>
          </a:xfrm>
          <a:prstGeom prst="rect">
            <a:avLst/>
          </a:prstGeom>
          <a:solidFill>
            <a:srgbClr val="FF0000"/>
          </a:solidFill>
          <a:ln>
            <a:noFill/>
          </a:ln>
          <a:effectLst/>
          <a:extLst/>
        </p:spPr>
        <p:txBody>
          <a:bodyPr wrap="none" anchor="ctr"/>
          <a:lstStyle/>
          <a:p>
            <a:pPr algn="ctr"/>
            <a:endParaRPr lang="nl-NL" altLang="nl-NL" sz="2000" b="1">
              <a:solidFill>
                <a:schemeClr val="bg1"/>
              </a:solidFill>
            </a:endParaRPr>
          </a:p>
        </p:txBody>
      </p:sp>
      <p:sp>
        <p:nvSpPr>
          <p:cNvPr id="78" name="Line 103"/>
          <p:cNvSpPr>
            <a:spLocks noChangeShapeType="1"/>
          </p:cNvSpPr>
          <p:nvPr/>
        </p:nvSpPr>
        <p:spPr bwMode="auto">
          <a:xfrm>
            <a:off x="4223792" y="836712"/>
            <a:ext cx="0" cy="2010248"/>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3" name="Line 37"/>
          <p:cNvSpPr>
            <a:spLocks noChangeShapeType="1"/>
          </p:cNvSpPr>
          <p:nvPr/>
        </p:nvSpPr>
        <p:spPr bwMode="auto">
          <a:xfrm flipH="1">
            <a:off x="6240016" y="1214537"/>
            <a:ext cx="0" cy="163839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7" name="Line 103"/>
          <p:cNvSpPr>
            <a:spLocks noChangeShapeType="1"/>
          </p:cNvSpPr>
          <p:nvPr/>
        </p:nvSpPr>
        <p:spPr bwMode="auto">
          <a:xfrm>
            <a:off x="6218153" y="4754714"/>
            <a:ext cx="0" cy="1914645"/>
          </a:xfrm>
          <a:prstGeom prst="line">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Tree>
    <p:extLst>
      <p:ext uri="{BB962C8B-B14F-4D97-AF65-F5344CB8AC3E}">
        <p14:creationId xmlns:p14="http://schemas.microsoft.com/office/powerpoint/2010/main" val="230412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57647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6831"/>
          </a:xfrm>
        </p:spPr>
      </p:pic>
    </p:spTree>
    <p:extLst>
      <p:ext uri="{BB962C8B-B14F-4D97-AF65-F5344CB8AC3E}">
        <p14:creationId xmlns:p14="http://schemas.microsoft.com/office/powerpoint/2010/main" val="3234347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508" y="0"/>
            <a:ext cx="12131492" cy="6756400"/>
          </a:xfrm>
        </p:spPr>
      </p:pic>
    </p:spTree>
    <p:extLst>
      <p:ext uri="{BB962C8B-B14F-4D97-AF65-F5344CB8AC3E}">
        <p14:creationId xmlns:p14="http://schemas.microsoft.com/office/powerpoint/2010/main" val="350179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1"/>
          <p:cNvSpPr txBox="1">
            <a:spLocks noChangeArrowheads="1"/>
          </p:cNvSpPr>
          <p:nvPr/>
        </p:nvSpPr>
        <p:spPr bwMode="auto">
          <a:xfrm>
            <a:off x="3094156" y="540659"/>
            <a:ext cx="522354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nl-NL" sz="4000" b="1" u="sng" dirty="0" smtClean="0">
                <a:solidFill>
                  <a:srgbClr val="FFFF00"/>
                </a:solidFill>
              </a:rPr>
              <a:t>Eindtijd-kenmerken</a:t>
            </a:r>
          </a:p>
          <a:p>
            <a:pPr lvl="0"/>
            <a:endParaRPr lang="nl-NL" sz="2400" dirty="0" smtClean="0">
              <a:solidFill>
                <a:schemeClr val="bg1"/>
              </a:solidFill>
            </a:endParaRPr>
          </a:p>
          <a:p>
            <a:pPr marL="457200" lvl="0" indent="-457200">
              <a:buFont typeface="+mj-lt"/>
              <a:buAutoNum type="arabicPeriod"/>
            </a:pPr>
            <a:r>
              <a:rPr lang="nl-NL" sz="3200" dirty="0" smtClean="0">
                <a:solidFill>
                  <a:schemeClr val="bg1"/>
                </a:solidFill>
              </a:rPr>
              <a:t>Gemeente</a:t>
            </a:r>
            <a:endParaRPr lang="nl-NL" sz="3200" dirty="0">
              <a:solidFill>
                <a:schemeClr val="bg1"/>
              </a:solidFill>
            </a:endParaRPr>
          </a:p>
          <a:p>
            <a:pPr marL="457200" lvl="0" indent="-457200">
              <a:buFont typeface="+mj-lt"/>
              <a:buAutoNum type="arabicPeriod"/>
            </a:pPr>
            <a:r>
              <a:rPr lang="nl-NL" sz="3200" dirty="0" smtClean="0">
                <a:solidFill>
                  <a:schemeClr val="bg1"/>
                </a:solidFill>
              </a:rPr>
              <a:t>Israël en landen rondom</a:t>
            </a:r>
            <a:endParaRPr lang="nl-NL" sz="3200" dirty="0">
              <a:solidFill>
                <a:schemeClr val="bg1"/>
              </a:solidFill>
            </a:endParaRPr>
          </a:p>
          <a:p>
            <a:pPr marL="457200" lvl="0" indent="-457200">
              <a:buFont typeface="+mj-lt"/>
              <a:buAutoNum type="arabicPeriod"/>
            </a:pPr>
            <a:r>
              <a:rPr lang="nl-NL" sz="3200" dirty="0">
                <a:solidFill>
                  <a:schemeClr val="bg1"/>
                </a:solidFill>
              </a:rPr>
              <a:t>Herstel Romeinse Rijk</a:t>
            </a:r>
          </a:p>
          <a:p>
            <a:pPr marL="457200" lvl="0" indent="-457200">
              <a:buFont typeface="+mj-lt"/>
              <a:buAutoNum type="arabicPeriod"/>
            </a:pPr>
            <a:r>
              <a:rPr lang="nl-NL" sz="3200" dirty="0">
                <a:solidFill>
                  <a:schemeClr val="bg1"/>
                </a:solidFill>
              </a:rPr>
              <a:t>Karakter </a:t>
            </a:r>
            <a:r>
              <a:rPr lang="nl-NL" sz="3200" dirty="0" smtClean="0">
                <a:solidFill>
                  <a:schemeClr val="bg1"/>
                </a:solidFill>
              </a:rPr>
              <a:t>beest en antichrist</a:t>
            </a:r>
            <a:endParaRPr lang="nl-NL" sz="3200" dirty="0">
              <a:solidFill>
                <a:schemeClr val="bg1"/>
              </a:solidFill>
            </a:endParaRPr>
          </a:p>
        </p:txBody>
      </p:sp>
    </p:spTree>
    <p:extLst>
      <p:ext uri="{BB962C8B-B14F-4D97-AF65-F5344CB8AC3E}">
        <p14:creationId xmlns:p14="http://schemas.microsoft.com/office/powerpoint/2010/main" val="255918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792" t="27795" r="345" b="143"/>
          <a:stretch/>
        </p:blipFill>
        <p:spPr>
          <a:xfrm>
            <a:off x="641745" y="0"/>
            <a:ext cx="10908509" cy="6858000"/>
          </a:xfrm>
        </p:spPr>
      </p:pic>
    </p:spTree>
    <p:extLst>
      <p:ext uri="{BB962C8B-B14F-4D97-AF65-F5344CB8AC3E}">
        <p14:creationId xmlns:p14="http://schemas.microsoft.com/office/powerpoint/2010/main" val="2233952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l="17313" t="-1" r="27363" b="32666"/>
          <a:stretch/>
        </p:blipFill>
        <p:spPr>
          <a:xfrm>
            <a:off x="-56562" y="0"/>
            <a:ext cx="12248561" cy="6849979"/>
          </a:xfrm>
        </p:spPr>
      </p:pic>
    </p:spTree>
    <p:extLst>
      <p:ext uri="{BB962C8B-B14F-4D97-AF65-F5344CB8AC3E}">
        <p14:creationId xmlns:p14="http://schemas.microsoft.com/office/powerpoint/2010/main" val="62570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17518" r="27352" b="32587"/>
          <a:stretch/>
        </p:blipFill>
        <p:spPr>
          <a:xfrm>
            <a:off x="-20550" y="-30822"/>
            <a:ext cx="12224922" cy="6868800"/>
          </a:xfrm>
          <a:prstGeom prst="rect">
            <a:avLst/>
          </a:prstGeom>
        </p:spPr>
      </p:pic>
      <p:sp>
        <p:nvSpPr>
          <p:cNvPr id="5" name="Tekstvak 4"/>
          <p:cNvSpPr txBox="1"/>
          <p:nvPr/>
        </p:nvSpPr>
        <p:spPr>
          <a:xfrm>
            <a:off x="6560024" y="-50374"/>
            <a:ext cx="1289007" cy="830997"/>
          </a:xfrm>
          <a:prstGeom prst="rect">
            <a:avLst/>
          </a:prstGeom>
          <a:noFill/>
        </p:spPr>
        <p:txBody>
          <a:bodyPr wrap="none" rtlCol="0">
            <a:spAutoFit/>
          </a:bodyPr>
          <a:lstStyle/>
          <a:p>
            <a:r>
              <a:rPr lang="nl-NL" sz="4800" b="1" i="1" dirty="0" err="1" smtClean="0">
                <a:latin typeface="Myriad Pro" panose="020B0503030403020204" pitchFamily="34" charset="0"/>
              </a:rPr>
              <a:t>Gog</a:t>
            </a:r>
            <a:endParaRPr lang="nl-NL" sz="4800" b="1" i="1" dirty="0">
              <a:latin typeface="Myriad Pro" panose="020B0503030403020204" pitchFamily="34" charset="0"/>
            </a:endParaRPr>
          </a:p>
        </p:txBody>
      </p:sp>
    </p:spTree>
    <p:extLst>
      <p:ext uri="{BB962C8B-B14F-4D97-AF65-F5344CB8AC3E}">
        <p14:creationId xmlns:p14="http://schemas.microsoft.com/office/powerpoint/2010/main" val="13408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69"/>
          <p:cNvSpPr>
            <a:spLocks noChangeArrowheads="1"/>
          </p:cNvSpPr>
          <p:nvPr/>
        </p:nvSpPr>
        <p:spPr bwMode="auto">
          <a:xfrm flipH="1">
            <a:off x="2207568" y="692696"/>
            <a:ext cx="1293704" cy="360000"/>
          </a:xfrm>
          <a:prstGeom prst="rect">
            <a:avLst/>
          </a:prstGeom>
          <a:gradFill>
            <a:gsLst>
              <a:gs pos="1000">
                <a:schemeClr val="tx1"/>
              </a:gs>
              <a:gs pos="35000">
                <a:srgbClr val="FF0000"/>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63" name="Rectangle 11"/>
          <p:cNvSpPr>
            <a:spLocks noChangeArrowheads="1"/>
          </p:cNvSpPr>
          <p:nvPr/>
        </p:nvSpPr>
        <p:spPr bwMode="auto">
          <a:xfrm>
            <a:off x="824827" y="1196703"/>
            <a:ext cx="7596378"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39" name="Text Box 43"/>
          <p:cNvSpPr txBox="1">
            <a:spLocks noChangeArrowheads="1"/>
          </p:cNvSpPr>
          <p:nvPr/>
        </p:nvSpPr>
        <p:spPr bwMode="auto">
          <a:xfrm>
            <a:off x="4295800" y="119679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4128" name="Text Box 32"/>
          <p:cNvSpPr txBox="1">
            <a:spLocks noChangeArrowheads="1"/>
          </p:cNvSpPr>
          <p:nvPr/>
        </p:nvSpPr>
        <p:spPr bwMode="auto">
          <a:xfrm>
            <a:off x="6274162" y="119679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
        <p:nvSpPr>
          <p:cNvPr id="70" name="Line 103"/>
          <p:cNvSpPr>
            <a:spLocks noChangeShapeType="1"/>
          </p:cNvSpPr>
          <p:nvPr/>
        </p:nvSpPr>
        <p:spPr bwMode="auto">
          <a:xfrm>
            <a:off x="828265" y="1484784"/>
            <a:ext cx="0" cy="1346625"/>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72" name="Rectangle 69"/>
          <p:cNvSpPr>
            <a:spLocks noChangeArrowheads="1"/>
          </p:cNvSpPr>
          <p:nvPr/>
        </p:nvSpPr>
        <p:spPr bwMode="auto">
          <a:xfrm>
            <a:off x="1626691" y="1734261"/>
            <a:ext cx="2601913" cy="360000"/>
          </a:xfrm>
          <a:prstGeom prst="rect">
            <a:avLst/>
          </a:prstGeom>
          <a:gradFill>
            <a:gsLst>
              <a:gs pos="0">
                <a:schemeClr val="tx1"/>
              </a:gs>
              <a:gs pos="31000">
                <a:srgbClr val="00CCFF"/>
              </a:gs>
            </a:gsLst>
            <a:lin ang="0" scaled="0"/>
          </a:gradFill>
          <a:ln w="25400">
            <a:gradFill flip="none" rotWithShape="1">
              <a:gsLst>
                <a:gs pos="0">
                  <a:schemeClr val="tx1"/>
                </a:gs>
                <a:gs pos="17000">
                  <a:schemeClr val="bg1"/>
                </a:gs>
              </a:gsLst>
              <a:lin ang="0" scaled="0"/>
              <a:tileRect/>
            </a:gradFill>
            <a:prstDash val="dash"/>
            <a:miter lim="800000"/>
            <a:headEnd/>
            <a:tailEnd/>
          </a:ln>
          <a:effectLst/>
        </p:spPr>
        <p:txBody>
          <a:bodyPr wrap="none" anchor="ctr"/>
          <a:lstStyle/>
          <a:p>
            <a:pPr algn="ctr"/>
            <a:endParaRPr lang="nl-NL" altLang="nl-NL" sz="2000" b="1">
              <a:solidFill>
                <a:schemeClr val="bg1"/>
              </a:solidFill>
            </a:endParaRPr>
          </a:p>
        </p:txBody>
      </p:sp>
      <p:sp>
        <p:nvSpPr>
          <p:cNvPr id="4098" name="Line 2"/>
          <p:cNvSpPr>
            <a:spLocks noChangeShapeType="1"/>
          </p:cNvSpPr>
          <p:nvPr/>
        </p:nvSpPr>
        <p:spPr bwMode="auto">
          <a:xfrm>
            <a:off x="-168696" y="2961319"/>
            <a:ext cx="1245738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0" name="Line 4"/>
          <p:cNvSpPr>
            <a:spLocks noChangeShapeType="1"/>
          </p:cNvSpPr>
          <p:nvPr/>
        </p:nvSpPr>
        <p:spPr bwMode="auto">
          <a:xfrm rot="10800000" flipV="1">
            <a:off x="8462182" y="-99392"/>
            <a:ext cx="0" cy="1130592"/>
          </a:xfrm>
          <a:prstGeom prst="line">
            <a:avLst/>
          </a:prstGeom>
          <a:noFill/>
          <a:ln w="635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01" name="Rectangle 5"/>
          <p:cNvSpPr>
            <a:spLocks noChangeArrowheads="1"/>
          </p:cNvSpPr>
          <p:nvPr/>
        </p:nvSpPr>
        <p:spPr bwMode="auto">
          <a:xfrm>
            <a:off x="-168695" y="692696"/>
            <a:ext cx="2402958"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sp>
        <p:nvSpPr>
          <p:cNvPr id="4106" name="Rectangle 10"/>
          <p:cNvSpPr>
            <a:spLocks noChangeArrowheads="1"/>
          </p:cNvSpPr>
          <p:nvPr/>
        </p:nvSpPr>
        <p:spPr bwMode="auto">
          <a:xfrm>
            <a:off x="4270887" y="1738806"/>
            <a:ext cx="4150318" cy="360000"/>
          </a:xfrm>
          <a:prstGeom prst="rect">
            <a:avLst/>
          </a:prstGeom>
          <a:solidFill>
            <a:srgbClr val="00CCFF"/>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4122" name="Line 26"/>
          <p:cNvSpPr>
            <a:spLocks noChangeShapeType="1"/>
          </p:cNvSpPr>
          <p:nvPr/>
        </p:nvSpPr>
        <p:spPr bwMode="auto">
          <a:xfrm rot="5400000">
            <a:off x="4151560"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3" name="Line 27"/>
          <p:cNvSpPr>
            <a:spLocks noChangeShapeType="1"/>
          </p:cNvSpPr>
          <p:nvPr/>
        </p:nvSpPr>
        <p:spPr bwMode="auto">
          <a:xfrm rot="5400000">
            <a:off x="6167785"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4" name="Line 28"/>
          <p:cNvSpPr>
            <a:spLocks noChangeShapeType="1"/>
          </p:cNvSpPr>
          <p:nvPr/>
        </p:nvSpPr>
        <p:spPr bwMode="auto">
          <a:xfrm rot="5400000">
            <a:off x="8377731" y="296528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25" name="Text Box 29"/>
          <p:cNvSpPr txBox="1">
            <a:spLocks noChangeArrowheads="1"/>
          </p:cNvSpPr>
          <p:nvPr/>
        </p:nvSpPr>
        <p:spPr bwMode="auto">
          <a:xfrm>
            <a:off x="3222834" y="3038961"/>
            <a:ext cx="2039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Vredesverbond</a:t>
            </a:r>
          </a:p>
          <a:p>
            <a:pPr algn="ctr"/>
            <a:r>
              <a:rPr lang="en-GB" altLang="nl-NL" sz="2000" b="1" dirty="0">
                <a:solidFill>
                  <a:schemeClr val="bg1"/>
                </a:solidFill>
              </a:rPr>
              <a:t>met Israel</a:t>
            </a:r>
          </a:p>
        </p:txBody>
      </p:sp>
      <p:sp>
        <p:nvSpPr>
          <p:cNvPr id="4126" name="Text Box 30"/>
          <p:cNvSpPr txBox="1">
            <a:spLocks noChangeArrowheads="1"/>
          </p:cNvSpPr>
          <p:nvPr/>
        </p:nvSpPr>
        <p:spPr bwMode="auto">
          <a:xfrm rot="21600000">
            <a:off x="5307923" y="3038962"/>
            <a:ext cx="2024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err="1">
                <a:solidFill>
                  <a:schemeClr val="bg1"/>
                </a:solidFill>
              </a:rPr>
              <a:t>Verbreking</a:t>
            </a:r>
            <a:endParaRPr lang="en-GB" altLang="nl-NL" sz="2000" b="1" dirty="0">
              <a:solidFill>
                <a:schemeClr val="bg1"/>
              </a:solidFill>
            </a:endParaRPr>
          </a:p>
          <a:p>
            <a:pPr algn="ctr"/>
            <a:r>
              <a:rPr lang="en-GB" altLang="nl-NL" sz="2000" b="1" dirty="0" err="1">
                <a:solidFill>
                  <a:schemeClr val="bg1"/>
                </a:solidFill>
              </a:rPr>
              <a:t>vredesverbond</a:t>
            </a:r>
            <a:endParaRPr lang="en-GB" altLang="nl-NL" sz="2000" b="1" dirty="0">
              <a:solidFill>
                <a:schemeClr val="bg1"/>
              </a:solidFill>
            </a:endParaRPr>
          </a:p>
        </p:txBody>
      </p:sp>
      <p:sp>
        <p:nvSpPr>
          <p:cNvPr id="4127" name="Text Box 31"/>
          <p:cNvSpPr txBox="1">
            <a:spLocks noChangeArrowheads="1"/>
          </p:cNvSpPr>
          <p:nvPr/>
        </p:nvSpPr>
        <p:spPr bwMode="auto">
          <a:xfrm rot="21600000">
            <a:off x="7608168" y="3038962"/>
            <a:ext cx="1768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nl-NL" sz="2000" b="1" dirty="0">
                <a:solidFill>
                  <a:schemeClr val="bg1"/>
                </a:solidFill>
              </a:rPr>
              <a:t>Armageddon</a:t>
            </a:r>
          </a:p>
        </p:txBody>
      </p:sp>
      <p:sp>
        <p:nvSpPr>
          <p:cNvPr id="4129" name="Text Box 33"/>
          <p:cNvSpPr txBox="1">
            <a:spLocks noChangeArrowheads="1"/>
          </p:cNvSpPr>
          <p:nvPr/>
        </p:nvSpPr>
        <p:spPr bwMode="auto">
          <a:xfrm>
            <a:off x="4799856"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0" name="Text Box 34"/>
          <p:cNvSpPr txBox="1">
            <a:spLocks noChangeArrowheads="1"/>
          </p:cNvSpPr>
          <p:nvPr/>
        </p:nvSpPr>
        <p:spPr bwMode="auto">
          <a:xfrm>
            <a:off x="6757874" y="2564904"/>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3½ </a:t>
            </a:r>
            <a:r>
              <a:rPr lang="en-GB" altLang="nl-NL" sz="2000" b="1" dirty="0" err="1">
                <a:solidFill>
                  <a:schemeClr val="bg1"/>
                </a:solidFill>
              </a:rPr>
              <a:t>jaar</a:t>
            </a:r>
            <a:endParaRPr lang="en-GB" altLang="nl-NL" sz="2000" b="1" dirty="0">
              <a:solidFill>
                <a:schemeClr val="bg1"/>
              </a:solidFill>
            </a:endParaRPr>
          </a:p>
        </p:txBody>
      </p:sp>
      <p:sp>
        <p:nvSpPr>
          <p:cNvPr id="4131" name="Text Box 35"/>
          <p:cNvSpPr txBox="1">
            <a:spLocks noChangeArrowheads="1"/>
          </p:cNvSpPr>
          <p:nvPr/>
        </p:nvSpPr>
        <p:spPr bwMode="auto">
          <a:xfrm>
            <a:off x="4223830" y="116632"/>
            <a:ext cx="252024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Opname</a:t>
            </a:r>
            <a:r>
              <a:rPr lang="en-GB" altLang="nl-NL" sz="2000" b="1" dirty="0">
                <a:solidFill>
                  <a:schemeClr val="bg1"/>
                </a:solidFill>
              </a:rPr>
              <a:t> </a:t>
            </a:r>
            <a:r>
              <a:rPr lang="en-GB" altLang="nl-NL" sz="2000" b="1" dirty="0" err="1">
                <a:solidFill>
                  <a:schemeClr val="bg1"/>
                </a:solidFill>
              </a:rPr>
              <a:t>Gemeente</a:t>
            </a:r>
            <a:endParaRPr lang="en-GB" altLang="nl-NL" sz="2000" b="1" dirty="0">
              <a:solidFill>
                <a:schemeClr val="bg1"/>
              </a:solidFill>
            </a:endParaRPr>
          </a:p>
        </p:txBody>
      </p:sp>
      <p:sp>
        <p:nvSpPr>
          <p:cNvPr id="4134" name="Line 38"/>
          <p:cNvSpPr>
            <a:spLocks noChangeShapeType="1"/>
          </p:cNvSpPr>
          <p:nvPr/>
        </p:nvSpPr>
        <p:spPr bwMode="auto">
          <a:xfrm>
            <a:off x="8452620" y="1030979"/>
            <a:ext cx="0" cy="174994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5" name="Rectangle 39"/>
          <p:cNvSpPr>
            <a:spLocks noChangeArrowheads="1"/>
          </p:cNvSpPr>
          <p:nvPr/>
        </p:nvSpPr>
        <p:spPr bwMode="auto">
          <a:xfrm>
            <a:off x="8499715" y="1196703"/>
            <a:ext cx="2263296" cy="90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dirty="0">
                <a:solidFill>
                  <a:schemeClr val="bg1"/>
                </a:solidFill>
              </a:rPr>
              <a:t>1000-jarig</a:t>
            </a:r>
          </a:p>
          <a:p>
            <a:pPr algn="ctr"/>
            <a:r>
              <a:rPr lang="en-GB" altLang="nl-NL" sz="2000" b="1" dirty="0" err="1">
                <a:solidFill>
                  <a:schemeClr val="bg1"/>
                </a:solidFill>
              </a:rPr>
              <a:t>Vrederijk</a:t>
            </a:r>
            <a:endParaRPr lang="en-GB" altLang="nl-NL" sz="2000" b="1" dirty="0">
              <a:solidFill>
                <a:schemeClr val="bg1"/>
              </a:solidFill>
            </a:endParaRPr>
          </a:p>
        </p:txBody>
      </p:sp>
      <p:sp>
        <p:nvSpPr>
          <p:cNvPr id="4136" name="Text Box 40"/>
          <p:cNvSpPr txBox="1">
            <a:spLocks noChangeArrowheads="1"/>
          </p:cNvSpPr>
          <p:nvPr/>
        </p:nvSpPr>
        <p:spPr bwMode="auto">
          <a:xfrm>
            <a:off x="8499715" y="69268"/>
            <a:ext cx="171893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err="1">
                <a:solidFill>
                  <a:schemeClr val="bg1"/>
                </a:solidFill>
              </a:rPr>
              <a:t>Wederkomst</a:t>
            </a:r>
            <a:endParaRPr lang="en-GB" altLang="nl-NL" sz="2000" b="1" dirty="0">
              <a:solidFill>
                <a:schemeClr val="bg1"/>
              </a:solidFill>
            </a:endParaRPr>
          </a:p>
        </p:txBody>
      </p:sp>
      <p:sp>
        <p:nvSpPr>
          <p:cNvPr id="4137" name="Line 41"/>
          <p:cNvSpPr>
            <a:spLocks noChangeShapeType="1"/>
          </p:cNvSpPr>
          <p:nvPr/>
        </p:nvSpPr>
        <p:spPr bwMode="auto">
          <a:xfrm>
            <a:off x="4241687" y="956200"/>
            <a:ext cx="4179518" cy="21512"/>
          </a:xfrm>
          <a:prstGeom prst="line">
            <a:avLst/>
          </a:prstGeom>
          <a:noFill/>
          <a:ln w="22225">
            <a:solidFill>
              <a:schemeClr val="bg1"/>
            </a:solidFill>
            <a:prstDash val="dash"/>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8" name="Text Box 42"/>
          <p:cNvSpPr txBox="1">
            <a:spLocks noChangeArrowheads="1"/>
          </p:cNvSpPr>
          <p:nvPr/>
        </p:nvSpPr>
        <p:spPr bwMode="auto">
          <a:xfrm>
            <a:off x="5471236" y="749118"/>
            <a:ext cx="1717137" cy="360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70</a:t>
            </a:r>
            <a:r>
              <a:rPr lang="en-GB" altLang="nl-NL" sz="2000" b="1" baseline="30000" dirty="0">
                <a:solidFill>
                  <a:schemeClr val="bg1"/>
                </a:solidFill>
              </a:rPr>
              <a:t>e</a:t>
            </a:r>
            <a:r>
              <a:rPr lang="en-GB" altLang="nl-NL" sz="2000" b="1" dirty="0">
                <a:solidFill>
                  <a:schemeClr val="bg1"/>
                </a:solidFill>
              </a:rPr>
              <a:t> </a:t>
            </a:r>
            <a:r>
              <a:rPr lang="en-GB" altLang="nl-NL" sz="2000" b="1" dirty="0" err="1">
                <a:solidFill>
                  <a:schemeClr val="bg1"/>
                </a:solidFill>
              </a:rPr>
              <a:t>jaarweek</a:t>
            </a:r>
            <a:endParaRPr lang="en-GB" altLang="nl-NL" sz="2000" b="1" dirty="0">
              <a:solidFill>
                <a:schemeClr val="bg1"/>
              </a:solidFill>
            </a:endParaRPr>
          </a:p>
        </p:txBody>
      </p:sp>
      <p:sp>
        <p:nvSpPr>
          <p:cNvPr id="4141" name="Rectangle 45"/>
          <p:cNvSpPr>
            <a:spLocks noChangeArrowheads="1"/>
          </p:cNvSpPr>
          <p:nvPr/>
        </p:nvSpPr>
        <p:spPr bwMode="auto">
          <a:xfrm>
            <a:off x="10805577" y="282135"/>
            <a:ext cx="1427311" cy="2498793"/>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nl-NL" sz="2000" b="1">
                <a:solidFill>
                  <a:schemeClr val="bg1"/>
                </a:solidFill>
              </a:rPr>
              <a:t>Eeuwig-</a:t>
            </a:r>
          </a:p>
          <a:p>
            <a:pPr algn="ctr"/>
            <a:r>
              <a:rPr lang="en-GB" altLang="nl-NL" sz="2000" b="1">
                <a:solidFill>
                  <a:schemeClr val="bg1"/>
                </a:solidFill>
              </a:rPr>
              <a:t>heid</a:t>
            </a:r>
          </a:p>
        </p:txBody>
      </p:sp>
      <p:sp>
        <p:nvSpPr>
          <p:cNvPr id="4142" name="Text Box 46"/>
          <p:cNvSpPr txBox="1">
            <a:spLocks noChangeArrowheads="1"/>
          </p:cNvSpPr>
          <p:nvPr/>
        </p:nvSpPr>
        <p:spPr bwMode="auto">
          <a:xfrm>
            <a:off x="4559358" y="1712134"/>
            <a:ext cx="322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sz="2000" b="1" dirty="0" err="1">
                <a:solidFill>
                  <a:schemeClr val="bg1"/>
                </a:solidFill>
              </a:rPr>
              <a:t>Herstelde</a:t>
            </a:r>
            <a:r>
              <a:rPr lang="en-GB" altLang="nl-NL" sz="2000" b="1" dirty="0">
                <a:solidFill>
                  <a:schemeClr val="bg1"/>
                </a:solidFill>
              </a:rPr>
              <a:t> </a:t>
            </a:r>
            <a:r>
              <a:rPr lang="en-GB" altLang="nl-NL" sz="2000" b="1" dirty="0" err="1">
                <a:solidFill>
                  <a:schemeClr val="bg1"/>
                </a:solidFill>
              </a:rPr>
              <a:t>Romeinse</a:t>
            </a:r>
            <a:r>
              <a:rPr lang="en-GB" altLang="nl-NL" sz="2000" b="1" dirty="0">
                <a:solidFill>
                  <a:schemeClr val="bg1"/>
                </a:solidFill>
              </a:rPr>
              <a:t> </a:t>
            </a:r>
            <a:r>
              <a:rPr lang="en-GB" altLang="nl-NL" sz="2000" b="1" dirty="0" err="1">
                <a:solidFill>
                  <a:schemeClr val="bg1"/>
                </a:solidFill>
              </a:rPr>
              <a:t>Rijk</a:t>
            </a:r>
            <a:endParaRPr lang="en-GB" altLang="nl-NL" sz="2000" b="1" dirty="0">
              <a:solidFill>
                <a:schemeClr val="bg1"/>
              </a:solidFill>
            </a:endParaRPr>
          </a:p>
        </p:txBody>
      </p:sp>
      <p:sp>
        <p:nvSpPr>
          <p:cNvPr id="45" name="Line 28"/>
          <p:cNvSpPr>
            <a:spLocks noChangeShapeType="1"/>
          </p:cNvSpPr>
          <p:nvPr/>
        </p:nvSpPr>
        <p:spPr bwMode="auto">
          <a:xfrm rot="5400000">
            <a:off x="10720701"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6" name="Text Box 31"/>
          <p:cNvSpPr txBox="1">
            <a:spLocks noChangeArrowheads="1"/>
          </p:cNvSpPr>
          <p:nvPr/>
        </p:nvSpPr>
        <p:spPr bwMode="auto">
          <a:xfrm>
            <a:off x="9963172" y="3038961"/>
            <a:ext cx="18934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Finale </a:t>
            </a:r>
            <a:r>
              <a:rPr lang="en-GB" altLang="nl-NL" sz="2000" b="1" dirty="0" err="1">
                <a:solidFill>
                  <a:schemeClr val="bg1"/>
                </a:solidFill>
              </a:rPr>
              <a:t>oorlog</a:t>
            </a:r>
            <a:endParaRPr lang="en-GB" altLang="nl-NL" sz="2000" b="1" dirty="0">
              <a:solidFill>
                <a:schemeClr val="bg1"/>
              </a:solidFill>
            </a:endParaRPr>
          </a:p>
          <a:p>
            <a:r>
              <a:rPr lang="en-GB" altLang="nl-NL" sz="2000" b="1" dirty="0" err="1">
                <a:solidFill>
                  <a:schemeClr val="bg1"/>
                </a:solidFill>
              </a:rPr>
              <a:t>Eind-oordeel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hemel</a:t>
            </a:r>
            <a:endParaRPr lang="en-GB" altLang="nl-NL" sz="2000" b="1" dirty="0">
              <a:solidFill>
                <a:schemeClr val="bg1"/>
              </a:solidFill>
            </a:endParaRPr>
          </a:p>
          <a:p>
            <a:r>
              <a:rPr lang="en-GB" altLang="nl-NL" sz="2000" b="1" dirty="0" err="1">
                <a:solidFill>
                  <a:schemeClr val="bg1"/>
                </a:solidFill>
              </a:rPr>
              <a:t>Nieuwe</a:t>
            </a:r>
            <a:r>
              <a:rPr lang="en-GB" altLang="nl-NL" sz="2000" b="1" dirty="0">
                <a:solidFill>
                  <a:schemeClr val="bg1"/>
                </a:solidFill>
              </a:rPr>
              <a:t> </a:t>
            </a:r>
            <a:r>
              <a:rPr lang="en-GB" altLang="nl-NL" sz="2000" b="1" dirty="0" err="1">
                <a:solidFill>
                  <a:schemeClr val="bg1"/>
                </a:solidFill>
              </a:rPr>
              <a:t>aarde</a:t>
            </a:r>
            <a:endParaRPr lang="en-GB" altLang="nl-NL" sz="2000" b="1" dirty="0">
              <a:solidFill>
                <a:schemeClr val="bg1"/>
              </a:solidFill>
            </a:endParaRPr>
          </a:p>
        </p:txBody>
      </p:sp>
      <p:sp>
        <p:nvSpPr>
          <p:cNvPr id="55" name="Text Box 32"/>
          <p:cNvSpPr txBox="1">
            <a:spLocks noChangeArrowheads="1"/>
          </p:cNvSpPr>
          <p:nvPr/>
        </p:nvSpPr>
        <p:spPr bwMode="auto">
          <a:xfrm>
            <a:off x="4542686" y="4715852"/>
            <a:ext cx="1265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nl-NL" b="1" dirty="0" err="1">
                <a:solidFill>
                  <a:srgbClr val="FFFF00"/>
                </a:solidFill>
              </a:rPr>
              <a:t>Offerdienst</a:t>
            </a:r>
            <a:endParaRPr lang="en-GB" altLang="nl-NL" b="1" dirty="0">
              <a:solidFill>
                <a:srgbClr val="FFFF00"/>
              </a:solidFill>
            </a:endParaRPr>
          </a:p>
        </p:txBody>
      </p:sp>
      <p:sp>
        <p:nvSpPr>
          <p:cNvPr id="56" name="Text Box 32"/>
          <p:cNvSpPr txBox="1">
            <a:spLocks noChangeArrowheads="1"/>
          </p:cNvSpPr>
          <p:nvPr/>
        </p:nvSpPr>
        <p:spPr bwMode="auto">
          <a:xfrm>
            <a:off x="6491164" y="5752766"/>
            <a:ext cx="1518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42 </a:t>
            </a:r>
            <a:r>
              <a:rPr lang="en-GB" altLang="nl-NL" b="1" dirty="0" err="1">
                <a:solidFill>
                  <a:srgbClr val="FFFF00"/>
                </a:solidFill>
              </a:rPr>
              <a:t>maanden</a:t>
            </a:r>
            <a:endParaRPr lang="en-GB" altLang="nl-NL" b="1" dirty="0">
              <a:solidFill>
                <a:srgbClr val="FFFF00"/>
              </a:solidFill>
            </a:endParaRPr>
          </a:p>
        </p:txBody>
      </p:sp>
      <p:sp>
        <p:nvSpPr>
          <p:cNvPr id="58" name="Text Box 32"/>
          <p:cNvSpPr txBox="1">
            <a:spLocks noChangeArrowheads="1"/>
          </p:cNvSpPr>
          <p:nvPr/>
        </p:nvSpPr>
        <p:spPr bwMode="auto">
          <a:xfrm>
            <a:off x="6512847" y="5407128"/>
            <a:ext cx="3903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Israël</a:t>
            </a:r>
            <a:r>
              <a:rPr lang="en-GB" altLang="nl-NL" b="1" dirty="0" smtClean="0">
                <a:solidFill>
                  <a:srgbClr val="FFFF00"/>
                </a:solidFill>
              </a:rPr>
              <a:t> </a:t>
            </a:r>
            <a:r>
              <a:rPr lang="en-GB" altLang="nl-NL" b="1" dirty="0" err="1">
                <a:solidFill>
                  <a:srgbClr val="FFFF00"/>
                </a:solidFill>
              </a:rPr>
              <a:t>vlucht</a:t>
            </a:r>
            <a:r>
              <a:rPr lang="en-GB" altLang="nl-NL" b="1" dirty="0">
                <a:solidFill>
                  <a:srgbClr val="FFFF00"/>
                </a:solidFill>
              </a:rPr>
              <a:t> </a:t>
            </a:r>
            <a:r>
              <a:rPr lang="en-GB" altLang="nl-NL" b="1" dirty="0" err="1">
                <a:solidFill>
                  <a:srgbClr val="FFFF00"/>
                </a:solidFill>
              </a:rPr>
              <a:t>naar</a:t>
            </a:r>
            <a:r>
              <a:rPr lang="en-GB" altLang="nl-NL" b="1" dirty="0">
                <a:solidFill>
                  <a:srgbClr val="FFFF00"/>
                </a:solidFill>
              </a:rPr>
              <a:t> </a:t>
            </a:r>
            <a:r>
              <a:rPr lang="en-GB" altLang="nl-NL" b="1" dirty="0" err="1">
                <a:solidFill>
                  <a:srgbClr val="FFFF00"/>
                </a:solidFill>
              </a:rPr>
              <a:t>bergen</a:t>
            </a:r>
            <a:r>
              <a:rPr lang="en-GB" altLang="nl-NL" b="1" dirty="0">
                <a:solidFill>
                  <a:srgbClr val="FFFF00"/>
                </a:solidFill>
              </a:rPr>
              <a:t>/</a:t>
            </a:r>
            <a:r>
              <a:rPr lang="en-GB" altLang="nl-NL" b="1" dirty="0" err="1">
                <a:solidFill>
                  <a:srgbClr val="FFFF00"/>
                </a:solidFill>
              </a:rPr>
              <a:t>woestijn</a:t>
            </a:r>
            <a:endParaRPr lang="en-GB" altLang="nl-NL" b="1" dirty="0">
              <a:solidFill>
                <a:srgbClr val="FFFF00"/>
              </a:solidFill>
            </a:endParaRPr>
          </a:p>
        </p:txBody>
      </p:sp>
      <p:sp>
        <p:nvSpPr>
          <p:cNvPr id="60" name="Text Box 32"/>
          <p:cNvSpPr txBox="1">
            <a:spLocks noChangeArrowheads="1"/>
          </p:cNvSpPr>
          <p:nvPr/>
        </p:nvSpPr>
        <p:spPr bwMode="auto">
          <a:xfrm>
            <a:off x="6504833" y="4715852"/>
            <a:ext cx="2732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Tijd</a:t>
            </a:r>
            <a:r>
              <a:rPr lang="en-GB" altLang="nl-NL" b="1" dirty="0">
                <a:solidFill>
                  <a:srgbClr val="FFFF00"/>
                </a:solidFill>
              </a:rPr>
              <a:t>, </a:t>
            </a:r>
            <a:r>
              <a:rPr lang="en-GB" altLang="nl-NL" b="1" dirty="0" err="1">
                <a:solidFill>
                  <a:srgbClr val="FFFF00"/>
                </a:solidFill>
              </a:rPr>
              <a:t>tijden</a:t>
            </a:r>
            <a:r>
              <a:rPr lang="en-GB" altLang="nl-NL" b="1" dirty="0">
                <a:solidFill>
                  <a:srgbClr val="FFFF00"/>
                </a:solidFill>
              </a:rPr>
              <a:t> en halve </a:t>
            </a:r>
            <a:r>
              <a:rPr lang="en-GB" altLang="nl-NL" b="1" dirty="0" err="1">
                <a:solidFill>
                  <a:srgbClr val="FFFF00"/>
                </a:solidFill>
              </a:rPr>
              <a:t>tijd</a:t>
            </a:r>
            <a:endParaRPr lang="en-GB" altLang="nl-NL" b="1" dirty="0">
              <a:solidFill>
                <a:srgbClr val="FFFF00"/>
              </a:solidFill>
            </a:endParaRPr>
          </a:p>
        </p:txBody>
      </p:sp>
      <p:sp>
        <p:nvSpPr>
          <p:cNvPr id="61" name="Text Box 32"/>
          <p:cNvSpPr txBox="1">
            <a:spLocks noChangeArrowheads="1"/>
          </p:cNvSpPr>
          <p:nvPr/>
        </p:nvSpPr>
        <p:spPr bwMode="auto">
          <a:xfrm>
            <a:off x="6505655" y="506149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rgbClr val="FFFF00"/>
                </a:solidFill>
              </a:rPr>
              <a:t>1260 </a:t>
            </a:r>
            <a:r>
              <a:rPr lang="en-GB" altLang="nl-NL" b="1" dirty="0" err="1">
                <a:solidFill>
                  <a:srgbClr val="FFFF00"/>
                </a:solidFill>
              </a:rPr>
              <a:t>dagen</a:t>
            </a:r>
            <a:endParaRPr lang="en-GB" altLang="nl-NL" b="1" dirty="0">
              <a:solidFill>
                <a:srgbClr val="FFFF00"/>
              </a:solidFill>
            </a:endParaRPr>
          </a:p>
        </p:txBody>
      </p:sp>
      <p:sp>
        <p:nvSpPr>
          <p:cNvPr id="62" name="Text Box 32"/>
          <p:cNvSpPr txBox="1">
            <a:spLocks noChangeArrowheads="1"/>
          </p:cNvSpPr>
          <p:nvPr/>
        </p:nvSpPr>
        <p:spPr bwMode="auto">
          <a:xfrm>
            <a:off x="5221727" y="4046464"/>
            <a:ext cx="19928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a:solidFill>
                  <a:srgbClr val="FFFF00"/>
                </a:solidFill>
              </a:rPr>
              <a:t>Beest</a:t>
            </a:r>
            <a:r>
              <a:rPr lang="en-GB" altLang="nl-NL" b="1" dirty="0">
                <a:solidFill>
                  <a:srgbClr val="FFFF00"/>
                </a:solidFill>
              </a:rPr>
              <a:t> en </a:t>
            </a:r>
            <a:r>
              <a:rPr lang="en-GB" altLang="nl-NL" b="1" dirty="0" err="1">
                <a:solidFill>
                  <a:srgbClr val="FFFF00"/>
                </a:solidFill>
              </a:rPr>
              <a:t>profeet</a:t>
            </a:r>
            <a:endParaRPr lang="en-GB" altLang="nl-NL" b="1" dirty="0">
              <a:solidFill>
                <a:srgbClr val="FFFF00"/>
              </a:solidFill>
            </a:endParaRPr>
          </a:p>
          <a:p>
            <a:pPr algn="ctr"/>
            <a:r>
              <a:rPr lang="en-GB" altLang="nl-NL" b="1" dirty="0">
                <a:solidFill>
                  <a:srgbClr val="FFFF00"/>
                </a:solidFill>
              </a:rPr>
              <a:t>(Antichrist)</a:t>
            </a:r>
          </a:p>
        </p:txBody>
      </p:sp>
      <p:sp>
        <p:nvSpPr>
          <p:cNvPr id="57" name="Line 20"/>
          <p:cNvSpPr>
            <a:spLocks noChangeShapeType="1"/>
          </p:cNvSpPr>
          <p:nvPr/>
        </p:nvSpPr>
        <p:spPr bwMode="auto">
          <a:xfrm rot="5400000">
            <a:off x="2295674" y="2965237"/>
            <a:ext cx="14446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59" name="Text Box 21"/>
          <p:cNvSpPr txBox="1">
            <a:spLocks noChangeArrowheads="1"/>
          </p:cNvSpPr>
          <p:nvPr/>
        </p:nvSpPr>
        <p:spPr bwMode="auto">
          <a:xfrm>
            <a:off x="2207568" y="3037468"/>
            <a:ext cx="5565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b="1" dirty="0">
                <a:solidFill>
                  <a:schemeClr val="bg1"/>
                </a:solidFill>
              </a:rPr>
              <a:t>NU</a:t>
            </a:r>
          </a:p>
        </p:txBody>
      </p:sp>
      <p:grpSp>
        <p:nvGrpSpPr>
          <p:cNvPr id="64" name="Group 56"/>
          <p:cNvGrpSpPr>
            <a:grpSpLocks/>
          </p:cNvGrpSpPr>
          <p:nvPr/>
        </p:nvGrpSpPr>
        <p:grpSpPr bwMode="auto">
          <a:xfrm>
            <a:off x="479376" y="1160665"/>
            <a:ext cx="715505" cy="467415"/>
            <a:chOff x="657" y="1253"/>
            <a:chExt cx="3871" cy="2243"/>
          </a:xfrm>
        </p:grpSpPr>
        <p:pic>
          <p:nvPicPr>
            <p:cNvPr id="65" name="Picture 57" descr="Vlag_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 y="1253"/>
              <a:ext cx="3871" cy="2243"/>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8"/>
            <p:cNvSpPr>
              <a:spLocks noChangeArrowheads="1"/>
            </p:cNvSpPr>
            <p:nvPr/>
          </p:nvSpPr>
          <p:spPr bwMode="auto">
            <a:xfrm>
              <a:off x="703" y="3284"/>
              <a:ext cx="771"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sp>
          <p:nvSpPr>
            <p:cNvPr id="67" name="Rectangle 59"/>
            <p:cNvSpPr>
              <a:spLocks noChangeArrowheads="1"/>
            </p:cNvSpPr>
            <p:nvPr/>
          </p:nvSpPr>
          <p:spPr bwMode="auto">
            <a:xfrm>
              <a:off x="703" y="3203"/>
              <a:ext cx="793" cy="9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000"/>
            </a:p>
          </p:txBody>
        </p:sp>
      </p:grpSp>
      <p:sp>
        <p:nvSpPr>
          <p:cNvPr id="68" name="Line 92"/>
          <p:cNvSpPr>
            <a:spLocks noChangeShapeType="1"/>
          </p:cNvSpPr>
          <p:nvPr/>
        </p:nvSpPr>
        <p:spPr bwMode="auto">
          <a:xfrm rot="5400000">
            <a:off x="752596" y="2965395"/>
            <a:ext cx="144463"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69" name="Text Box 93"/>
          <p:cNvSpPr txBox="1">
            <a:spLocks noChangeArrowheads="1"/>
          </p:cNvSpPr>
          <p:nvPr/>
        </p:nvSpPr>
        <p:spPr bwMode="auto">
          <a:xfrm>
            <a:off x="429821" y="3037627"/>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1948</a:t>
            </a:r>
          </a:p>
        </p:txBody>
      </p:sp>
      <p:sp>
        <p:nvSpPr>
          <p:cNvPr id="75" name="Rectangle 70"/>
          <p:cNvSpPr>
            <a:spLocks noChangeArrowheads="1"/>
          </p:cNvSpPr>
          <p:nvPr/>
        </p:nvSpPr>
        <p:spPr bwMode="auto">
          <a:xfrm>
            <a:off x="4151784" y="1755098"/>
            <a:ext cx="360363" cy="331200"/>
          </a:xfrm>
          <a:prstGeom prst="rect">
            <a:avLst/>
          </a:prstGeom>
          <a:solidFill>
            <a:srgbClr val="00CCFF"/>
          </a:solidFill>
          <a:ln>
            <a:noFill/>
          </a:ln>
          <a:effectLst/>
          <a:extLst>
            <a:ext uri="{91240B29-F687-4F45-9708-019B960494DF}">
              <a14:hiddenLine xmlns:a14="http://schemas.microsoft.com/office/drawing/2010/main" w="254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9" name="Text Box 29"/>
          <p:cNvSpPr txBox="1">
            <a:spLocks noChangeArrowheads="1"/>
          </p:cNvSpPr>
          <p:nvPr/>
        </p:nvSpPr>
        <p:spPr bwMode="auto">
          <a:xfrm>
            <a:off x="3763229" y="5342704"/>
            <a:ext cx="2040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smtClean="0">
                <a:solidFill>
                  <a:srgbClr val="FFFF00"/>
                </a:solidFill>
              </a:rPr>
              <a:t>Gog, Magog</a:t>
            </a:r>
            <a:endParaRPr lang="en-GB" altLang="nl-NL" b="1" dirty="0">
              <a:solidFill>
                <a:srgbClr val="FFFF00"/>
              </a:solidFill>
            </a:endParaRPr>
          </a:p>
        </p:txBody>
      </p:sp>
      <p:sp>
        <p:nvSpPr>
          <p:cNvPr id="77" name="Line 4"/>
          <p:cNvSpPr>
            <a:spLocks noChangeShapeType="1"/>
          </p:cNvSpPr>
          <p:nvPr/>
        </p:nvSpPr>
        <p:spPr bwMode="auto">
          <a:xfrm rot="10800000">
            <a:off x="4221350" y="44624"/>
            <a:ext cx="0" cy="648072"/>
          </a:xfrm>
          <a:prstGeom prst="line">
            <a:avLst/>
          </a:prstGeom>
          <a:noFill/>
          <a:ln w="28575">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0" name="Rectangle 11"/>
          <p:cNvSpPr>
            <a:spLocks noChangeArrowheads="1"/>
          </p:cNvSpPr>
          <p:nvPr/>
        </p:nvSpPr>
        <p:spPr bwMode="auto">
          <a:xfrm>
            <a:off x="4266358" y="1196107"/>
            <a:ext cx="4139167" cy="360000"/>
          </a:xfrm>
          <a:prstGeom prst="rect">
            <a:avLst/>
          </a:prstGeom>
          <a:solidFill>
            <a:srgbClr val="0033CC"/>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000" b="1">
              <a:solidFill>
                <a:schemeClr val="bg1"/>
              </a:solidFill>
            </a:endParaRPr>
          </a:p>
        </p:txBody>
      </p:sp>
      <p:sp>
        <p:nvSpPr>
          <p:cNvPr id="74" name="Rectangle 70"/>
          <p:cNvSpPr>
            <a:spLocks noChangeArrowheads="1"/>
          </p:cNvSpPr>
          <p:nvPr/>
        </p:nvSpPr>
        <p:spPr bwMode="auto">
          <a:xfrm>
            <a:off x="4015909" y="1212984"/>
            <a:ext cx="360363" cy="331200"/>
          </a:xfrm>
          <a:prstGeom prst="rect">
            <a:avLst/>
          </a:prstGeom>
          <a:solidFill>
            <a:srgbClr val="0033CC"/>
          </a:solidFill>
          <a:ln>
            <a:noFill/>
          </a:ln>
          <a:effectLst/>
          <a:extLst/>
        </p:spPr>
        <p:txBody>
          <a:bodyPr wrap="none" anchor="ctr"/>
          <a:lstStyle/>
          <a:p>
            <a:pPr algn="ctr"/>
            <a:endParaRPr lang="nl-NL" altLang="nl-NL" sz="2000" b="1">
              <a:solidFill>
                <a:schemeClr val="bg1"/>
              </a:solidFill>
            </a:endParaRPr>
          </a:p>
        </p:txBody>
      </p:sp>
      <p:sp>
        <p:nvSpPr>
          <p:cNvPr id="54" name="Text Box 29"/>
          <p:cNvSpPr txBox="1">
            <a:spLocks noChangeArrowheads="1"/>
          </p:cNvSpPr>
          <p:nvPr/>
        </p:nvSpPr>
        <p:spPr bwMode="auto">
          <a:xfrm>
            <a:off x="3222834" y="5013176"/>
            <a:ext cx="2585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nl-NL" b="1" dirty="0" err="1" smtClean="0">
                <a:solidFill>
                  <a:srgbClr val="FFFF00"/>
                </a:solidFill>
              </a:rPr>
              <a:t>Openb</a:t>
            </a:r>
            <a:r>
              <a:rPr lang="en-GB" altLang="nl-NL" b="1" dirty="0" smtClean="0">
                <a:solidFill>
                  <a:srgbClr val="FFFF00"/>
                </a:solidFill>
              </a:rPr>
              <a:t> 4 - </a:t>
            </a:r>
            <a:r>
              <a:rPr lang="en-GB" altLang="nl-NL" b="1" dirty="0" err="1" smtClean="0">
                <a:solidFill>
                  <a:srgbClr val="FFFF00"/>
                </a:solidFill>
              </a:rPr>
              <a:t>Openb</a:t>
            </a:r>
            <a:r>
              <a:rPr lang="en-GB" altLang="nl-NL" b="1" dirty="0" smtClean="0">
                <a:solidFill>
                  <a:srgbClr val="FFFF00"/>
                </a:solidFill>
              </a:rPr>
              <a:t> 7:8</a:t>
            </a:r>
            <a:endParaRPr lang="en-GB" altLang="nl-NL" b="1" dirty="0">
              <a:solidFill>
                <a:srgbClr val="FFFF00"/>
              </a:solidFill>
            </a:endParaRPr>
          </a:p>
        </p:txBody>
      </p:sp>
      <p:sp>
        <p:nvSpPr>
          <p:cNvPr id="71" name="Text Box 32"/>
          <p:cNvSpPr txBox="1">
            <a:spLocks noChangeArrowheads="1"/>
          </p:cNvSpPr>
          <p:nvPr/>
        </p:nvSpPr>
        <p:spPr bwMode="auto">
          <a:xfrm>
            <a:off x="6495735" y="6061702"/>
            <a:ext cx="3390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err="1" smtClean="0">
                <a:solidFill>
                  <a:srgbClr val="FFFF00"/>
                </a:solidFill>
              </a:rPr>
              <a:t>Heiligen</a:t>
            </a:r>
            <a:r>
              <a:rPr lang="en-GB" altLang="nl-NL" b="1" dirty="0" smtClean="0">
                <a:solidFill>
                  <a:srgbClr val="FFFF00"/>
                </a:solidFill>
              </a:rPr>
              <a:t> </a:t>
            </a:r>
            <a:r>
              <a:rPr lang="en-GB" altLang="nl-NL" b="1" dirty="0" err="1" smtClean="0">
                <a:solidFill>
                  <a:srgbClr val="FFFF00"/>
                </a:solidFill>
              </a:rPr>
              <a:t>worden</a:t>
            </a:r>
            <a:r>
              <a:rPr lang="en-GB" altLang="nl-NL" b="1" dirty="0" smtClean="0">
                <a:solidFill>
                  <a:srgbClr val="FFFF00"/>
                </a:solidFill>
              </a:rPr>
              <a:t> </a:t>
            </a:r>
            <a:r>
              <a:rPr lang="en-GB" altLang="nl-NL" b="1" dirty="0" err="1" smtClean="0">
                <a:solidFill>
                  <a:srgbClr val="FFFF00"/>
                </a:solidFill>
              </a:rPr>
              <a:t>overwonnen</a:t>
            </a:r>
            <a:endParaRPr lang="en-GB" altLang="nl-NL" b="1" dirty="0">
              <a:solidFill>
                <a:srgbClr val="FFFF00"/>
              </a:solidFill>
            </a:endParaRPr>
          </a:p>
        </p:txBody>
      </p:sp>
      <p:sp>
        <p:nvSpPr>
          <p:cNvPr id="73" name="Text Box 29"/>
          <p:cNvSpPr txBox="1">
            <a:spLocks noChangeArrowheads="1"/>
          </p:cNvSpPr>
          <p:nvPr/>
        </p:nvSpPr>
        <p:spPr bwMode="auto">
          <a:xfrm>
            <a:off x="6504832" y="6394611"/>
            <a:ext cx="30475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nl-NL" b="1" dirty="0" err="1" smtClean="0">
                <a:solidFill>
                  <a:srgbClr val="FFFF00"/>
                </a:solidFill>
              </a:rPr>
              <a:t>Openb</a:t>
            </a:r>
            <a:r>
              <a:rPr lang="en-GB" altLang="nl-NL" b="1" dirty="0" smtClean="0">
                <a:solidFill>
                  <a:srgbClr val="FFFF00"/>
                </a:solidFill>
              </a:rPr>
              <a:t> 7:8 - </a:t>
            </a:r>
            <a:r>
              <a:rPr lang="en-GB" altLang="nl-NL" b="1" dirty="0" err="1" smtClean="0">
                <a:solidFill>
                  <a:srgbClr val="FFFF00"/>
                </a:solidFill>
              </a:rPr>
              <a:t>Openb</a:t>
            </a:r>
            <a:r>
              <a:rPr lang="en-GB" altLang="nl-NL" b="1" dirty="0" smtClean="0">
                <a:solidFill>
                  <a:srgbClr val="FFFF00"/>
                </a:solidFill>
              </a:rPr>
              <a:t> 18</a:t>
            </a:r>
            <a:endParaRPr lang="en-GB" altLang="nl-NL" b="1" dirty="0">
              <a:solidFill>
                <a:srgbClr val="FFFF00"/>
              </a:solidFill>
            </a:endParaRPr>
          </a:p>
        </p:txBody>
      </p:sp>
      <p:sp>
        <p:nvSpPr>
          <p:cNvPr id="86" name="Rectangle 5"/>
          <p:cNvSpPr>
            <a:spLocks noChangeArrowheads="1"/>
          </p:cNvSpPr>
          <p:nvPr/>
        </p:nvSpPr>
        <p:spPr bwMode="auto">
          <a:xfrm>
            <a:off x="-168696" y="692696"/>
            <a:ext cx="4390046" cy="360000"/>
          </a:xfrm>
          <a:prstGeom prst="rect">
            <a:avLst/>
          </a:prstGeom>
          <a:solidFill>
            <a:srgbClr val="FF0000"/>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1"/>
            <a:r>
              <a:rPr lang="en-GB" altLang="nl-NL" sz="2000" b="1" dirty="0" smtClean="0">
                <a:solidFill>
                  <a:schemeClr val="bg1"/>
                </a:solidFill>
              </a:rPr>
              <a:t>	</a:t>
            </a:r>
            <a:r>
              <a:rPr lang="en-GB" altLang="nl-NL" sz="2000" b="1" dirty="0" err="1" smtClean="0">
                <a:solidFill>
                  <a:schemeClr val="bg1"/>
                </a:solidFill>
              </a:rPr>
              <a:t>Gemeente</a:t>
            </a:r>
            <a:endParaRPr lang="en-GB" altLang="nl-NL" sz="2000" b="1" dirty="0">
              <a:solidFill>
                <a:schemeClr val="bg1"/>
              </a:solidFill>
            </a:endParaRPr>
          </a:p>
        </p:txBody>
      </p:sp>
      <p:grpSp>
        <p:nvGrpSpPr>
          <p:cNvPr id="3" name="Groep 2"/>
          <p:cNvGrpSpPr/>
          <p:nvPr/>
        </p:nvGrpSpPr>
        <p:grpSpPr>
          <a:xfrm>
            <a:off x="2423592" y="228421"/>
            <a:ext cx="812451" cy="3273084"/>
            <a:chOff x="2513844" y="228421"/>
            <a:chExt cx="812451" cy="3273084"/>
          </a:xfrm>
        </p:grpSpPr>
        <p:sp>
          <p:nvSpPr>
            <p:cNvPr id="4119" name="Rectangle 23"/>
            <p:cNvSpPr>
              <a:spLocks noChangeArrowheads="1"/>
            </p:cNvSpPr>
            <p:nvPr/>
          </p:nvSpPr>
          <p:spPr bwMode="auto">
            <a:xfrm rot="21000000">
              <a:off x="2866102" y="324678"/>
              <a:ext cx="90809" cy="3095195"/>
            </a:xfrm>
            <a:prstGeom prst="rect">
              <a:avLst/>
            </a:prstGeom>
            <a:solidFill>
              <a:schemeClr val="tx1"/>
            </a:solidFill>
            <a:ln w="19050">
              <a:solidFill>
                <a:schemeClr val="bg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0" name="Rectangle 24"/>
            <p:cNvSpPr>
              <a:spLocks noChangeArrowheads="1"/>
            </p:cNvSpPr>
            <p:nvPr/>
          </p:nvSpPr>
          <p:spPr bwMode="auto">
            <a:xfrm rot="20834207">
              <a:off x="3073882" y="3306987"/>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21" name="Rectangle 25"/>
            <p:cNvSpPr>
              <a:spLocks noChangeArrowheads="1"/>
            </p:cNvSpPr>
            <p:nvPr/>
          </p:nvSpPr>
          <p:spPr bwMode="auto">
            <a:xfrm>
              <a:off x="2513844" y="228421"/>
              <a:ext cx="252413" cy="1945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85" name="Rectangle 70"/>
          <p:cNvSpPr>
            <a:spLocks noChangeArrowheads="1"/>
          </p:cNvSpPr>
          <p:nvPr/>
        </p:nvSpPr>
        <p:spPr bwMode="auto">
          <a:xfrm>
            <a:off x="2127319" y="707579"/>
            <a:ext cx="192978" cy="331200"/>
          </a:xfrm>
          <a:prstGeom prst="rect">
            <a:avLst/>
          </a:prstGeom>
          <a:solidFill>
            <a:srgbClr val="FF0000"/>
          </a:solidFill>
          <a:ln>
            <a:noFill/>
          </a:ln>
          <a:effectLst/>
          <a:extLst/>
        </p:spPr>
        <p:txBody>
          <a:bodyPr wrap="none" anchor="ctr"/>
          <a:lstStyle/>
          <a:p>
            <a:pPr algn="ctr"/>
            <a:endParaRPr lang="nl-NL" altLang="nl-NL" sz="2000" b="1">
              <a:solidFill>
                <a:schemeClr val="bg1"/>
              </a:solidFill>
            </a:endParaRPr>
          </a:p>
        </p:txBody>
      </p:sp>
      <p:sp>
        <p:nvSpPr>
          <p:cNvPr id="78" name="Line 103"/>
          <p:cNvSpPr>
            <a:spLocks noChangeShapeType="1"/>
          </p:cNvSpPr>
          <p:nvPr/>
        </p:nvSpPr>
        <p:spPr bwMode="auto">
          <a:xfrm>
            <a:off x="4223792" y="836712"/>
            <a:ext cx="0" cy="2010248"/>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4133" name="Line 37"/>
          <p:cNvSpPr>
            <a:spLocks noChangeShapeType="1"/>
          </p:cNvSpPr>
          <p:nvPr/>
        </p:nvSpPr>
        <p:spPr bwMode="auto">
          <a:xfrm flipH="1">
            <a:off x="6240016" y="1214537"/>
            <a:ext cx="0" cy="1638399"/>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7" name="Line 103"/>
          <p:cNvSpPr>
            <a:spLocks noChangeShapeType="1"/>
          </p:cNvSpPr>
          <p:nvPr/>
        </p:nvSpPr>
        <p:spPr bwMode="auto">
          <a:xfrm>
            <a:off x="6218153" y="4754714"/>
            <a:ext cx="0" cy="1914645"/>
          </a:xfrm>
          <a:prstGeom prst="line">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2000"/>
          </a:p>
        </p:txBody>
      </p:sp>
      <p:sp>
        <p:nvSpPr>
          <p:cNvPr id="88" name="Text Box 43"/>
          <p:cNvSpPr txBox="1">
            <a:spLocks noChangeArrowheads="1"/>
          </p:cNvSpPr>
          <p:nvPr/>
        </p:nvSpPr>
        <p:spPr bwMode="auto">
          <a:xfrm>
            <a:off x="4295800" y="1196752"/>
            <a:ext cx="1851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Vredesverbond</a:t>
            </a:r>
          </a:p>
        </p:txBody>
      </p:sp>
      <p:sp>
        <p:nvSpPr>
          <p:cNvPr id="89" name="Text Box 32"/>
          <p:cNvSpPr txBox="1">
            <a:spLocks noChangeArrowheads="1"/>
          </p:cNvSpPr>
          <p:nvPr/>
        </p:nvSpPr>
        <p:spPr bwMode="auto">
          <a:xfrm>
            <a:off x="6274162" y="1196752"/>
            <a:ext cx="2198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b="1" dirty="0">
                <a:solidFill>
                  <a:schemeClr val="bg1"/>
                </a:solidFill>
              </a:rPr>
              <a:t>Grote </a:t>
            </a:r>
            <a:r>
              <a:rPr lang="en-GB" altLang="nl-NL" b="1" dirty="0" err="1">
                <a:solidFill>
                  <a:schemeClr val="bg1"/>
                </a:solidFill>
              </a:rPr>
              <a:t>Verdrukking</a:t>
            </a:r>
            <a:endParaRPr lang="en-GB" altLang="nl-NL" b="1" dirty="0">
              <a:solidFill>
                <a:schemeClr val="bg1"/>
              </a:solidFill>
            </a:endParaRPr>
          </a:p>
        </p:txBody>
      </p:sp>
    </p:spTree>
    <p:extLst>
      <p:ext uri="{BB962C8B-B14F-4D97-AF65-F5344CB8AC3E}">
        <p14:creationId xmlns:p14="http://schemas.microsoft.com/office/powerpoint/2010/main" val="4226767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0331" y="-30795"/>
            <a:ext cx="10071338" cy="6888795"/>
          </a:xfrm>
        </p:spPr>
      </p:pic>
    </p:spTree>
    <p:extLst>
      <p:ext uri="{BB962C8B-B14F-4D97-AF65-F5344CB8AC3E}">
        <p14:creationId xmlns:p14="http://schemas.microsoft.com/office/powerpoint/2010/main" val="139053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68930" y="8976"/>
            <a:ext cx="8285380" cy="6849024"/>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371" y="8976"/>
            <a:ext cx="3927912" cy="2686692"/>
          </a:xfrm>
          <a:prstGeom prst="rect">
            <a:avLst/>
          </a:prstGeom>
          <a:ln w="28575">
            <a:solidFill>
              <a:schemeClr val="accent2"/>
            </a:solidFill>
          </a:ln>
        </p:spPr>
      </p:pic>
    </p:spTree>
    <p:extLst>
      <p:ext uri="{BB962C8B-B14F-4D97-AF65-F5344CB8AC3E}">
        <p14:creationId xmlns:p14="http://schemas.microsoft.com/office/powerpoint/2010/main" val="1144989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1062</Words>
  <Application>Microsoft Office PowerPoint</Application>
  <PresentationFormat>Breedbeeld</PresentationFormat>
  <Paragraphs>244</Paragraphs>
  <Slides>26</Slides>
  <Notes>18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26</vt:i4>
      </vt:variant>
    </vt:vector>
  </HeadingPairs>
  <TitlesOfParts>
    <vt:vector size="35" baseType="lpstr">
      <vt:lpstr>Arial</vt:lpstr>
      <vt:lpstr>Arial Black</vt:lpstr>
      <vt:lpstr>Berlin Sans FB Demi</vt:lpstr>
      <vt:lpstr>Calibri</vt:lpstr>
      <vt:lpstr>Calibri Light</vt:lpstr>
      <vt:lpstr>Helvetica</vt:lpstr>
      <vt:lpstr>Myriad Pro</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BG</dc:creator>
  <cp:lastModifiedBy>BG</cp:lastModifiedBy>
  <cp:revision>38</cp:revision>
  <dcterms:created xsi:type="dcterms:W3CDTF">2017-03-17T10:37:46Z</dcterms:created>
  <dcterms:modified xsi:type="dcterms:W3CDTF">2017-05-14T14:51:28Z</dcterms:modified>
</cp:coreProperties>
</file>