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09" r:id="rId2"/>
    <p:sldId id="313" r:id="rId3"/>
    <p:sldId id="312" r:id="rId4"/>
    <p:sldId id="259" r:id="rId5"/>
    <p:sldId id="315" r:id="rId6"/>
    <p:sldId id="319" r:id="rId7"/>
    <p:sldId id="328" r:id="rId8"/>
    <p:sldId id="329" r:id="rId9"/>
    <p:sldId id="320" r:id="rId10"/>
    <p:sldId id="318" r:id="rId11"/>
    <p:sldId id="326" r:id="rId12"/>
    <p:sldId id="322" r:id="rId13"/>
    <p:sldId id="324" r:id="rId14"/>
    <p:sldId id="323" r:id="rId15"/>
    <p:sldId id="297" r:id="rId16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CCFF"/>
    <a:srgbClr val="0033CC"/>
    <a:srgbClr val="FF99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4" autoAdjust="0"/>
    <p:restoredTop sz="81031" autoAdjust="0"/>
  </p:normalViewPr>
  <p:slideViewPr>
    <p:cSldViewPr>
      <p:cViewPr varScale="1">
        <p:scale>
          <a:sx n="88" d="100"/>
          <a:sy n="88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A0E65-A6FF-4E70-A576-804B621FA9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l-NL"/>
        </a:p>
      </dgm:t>
    </dgm:pt>
    <dgm:pt modelId="{53E71DB7-5A15-463F-BC61-D9D4D66FAAFF}">
      <dgm:prSet custT="1"/>
      <dgm:spPr/>
      <dgm:t>
        <a:bodyPr/>
        <a:lstStyle/>
        <a:p>
          <a:pPr algn="ctr" rtl="0"/>
          <a:r>
            <a:rPr lang="en-GB" sz="3600" b="1" dirty="0" err="1" smtClean="0"/>
            <a:t>Openbaring</a:t>
          </a:r>
          <a:endParaRPr lang="nl-NL" sz="3600" dirty="0"/>
        </a:p>
      </dgm:t>
    </dgm:pt>
    <dgm:pt modelId="{D0DD0B1D-90AC-4A4B-B637-0DA8CA8DDD82}" type="parTrans" cxnId="{07323114-9DFD-475A-BCC8-6A9126E3B951}">
      <dgm:prSet/>
      <dgm:spPr/>
      <dgm:t>
        <a:bodyPr/>
        <a:lstStyle/>
        <a:p>
          <a:endParaRPr lang="nl-NL" sz="3600"/>
        </a:p>
      </dgm:t>
    </dgm:pt>
    <dgm:pt modelId="{9016341F-F572-425C-9EE7-7885CF51244D}" type="sibTrans" cxnId="{07323114-9DFD-475A-BCC8-6A9126E3B951}">
      <dgm:prSet/>
      <dgm:spPr/>
      <dgm:t>
        <a:bodyPr/>
        <a:lstStyle/>
        <a:p>
          <a:endParaRPr lang="nl-NL" sz="3600"/>
        </a:p>
      </dgm:t>
    </dgm:pt>
    <dgm:pt modelId="{CEEB2C1F-BE43-41C4-B892-62D5DDA7F3C2}" type="pres">
      <dgm:prSet presAssocID="{FCDA0E65-A6FF-4E70-A576-804B621FA9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516DC31-6C89-4163-91EB-5C45A36057B0}" type="pres">
      <dgm:prSet presAssocID="{53E71DB7-5A15-463F-BC61-D9D4D66FAAF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7323114-9DFD-475A-BCC8-6A9126E3B951}" srcId="{FCDA0E65-A6FF-4E70-A576-804B621FA99D}" destId="{53E71DB7-5A15-463F-BC61-D9D4D66FAAFF}" srcOrd="0" destOrd="0" parTransId="{D0DD0B1D-90AC-4A4B-B637-0DA8CA8DDD82}" sibTransId="{9016341F-F572-425C-9EE7-7885CF51244D}"/>
    <dgm:cxn modelId="{5C4FA702-20FC-4F17-A453-D226843F5191}" type="presOf" srcId="{53E71DB7-5A15-463F-BC61-D9D4D66FAAFF}" destId="{F516DC31-6C89-4163-91EB-5C45A36057B0}" srcOrd="0" destOrd="0" presId="urn:microsoft.com/office/officeart/2005/8/layout/vList2"/>
    <dgm:cxn modelId="{7690D3C4-0B77-4658-AE14-B99555D6AA5A}" type="presOf" srcId="{FCDA0E65-A6FF-4E70-A576-804B621FA99D}" destId="{CEEB2C1F-BE43-41C4-B892-62D5DDA7F3C2}" srcOrd="0" destOrd="0" presId="urn:microsoft.com/office/officeart/2005/8/layout/vList2"/>
    <dgm:cxn modelId="{2CE28C72-E043-41DE-B02D-829310B84CF2}" type="presParOf" srcId="{CEEB2C1F-BE43-41C4-B892-62D5DDA7F3C2}" destId="{F516DC31-6C89-4163-91EB-5C45A36057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6DC31-6C89-4163-91EB-5C45A36057B0}">
      <dsp:nvSpPr>
        <dsp:cNvPr id="0" name=""/>
        <dsp:cNvSpPr/>
      </dsp:nvSpPr>
      <dsp:spPr>
        <a:xfrm>
          <a:off x="0" y="346"/>
          <a:ext cx="3528392" cy="791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 err="1" smtClean="0"/>
            <a:t>Openbaring</a:t>
          </a:r>
          <a:endParaRPr lang="nl-NL" sz="3600" kern="1200" dirty="0"/>
        </a:p>
      </dsp:txBody>
      <dsp:txXfrm>
        <a:off x="38633" y="38979"/>
        <a:ext cx="3451126" cy="714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4A7BC-842E-42BD-B931-84011A55E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6159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Standaard eindtijdvisie: er is geen eindtijd.</a:t>
            </a:r>
          </a:p>
          <a:p>
            <a:r>
              <a:rPr lang="nl-NL" altLang="nl-NL" dirty="0" smtClean="0"/>
              <a:t>Opeens</a:t>
            </a:r>
            <a:r>
              <a:rPr lang="nl-NL" altLang="nl-NL" baseline="0" dirty="0" smtClean="0"/>
              <a:t> is er de wederkomst, met eindoordeel, en eeuwigheid begint, hemel of hel.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654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Opbouw van Openbaring</a:t>
            </a:r>
          </a:p>
          <a:p>
            <a:r>
              <a:rPr lang="nl-NL" dirty="0" smtClean="0"/>
              <a:t>“Wat hierna zal geschieden” inleiding op </a:t>
            </a:r>
            <a:r>
              <a:rPr lang="nl-NL" smtClean="0"/>
              <a:t>H</a:t>
            </a:r>
            <a:r>
              <a:rPr lang="nl-NL" baseline="0" smtClean="0"/>
              <a:t> 4 (4:1), </a:t>
            </a:r>
            <a:r>
              <a:rPr lang="nl-NL" baseline="0" dirty="0" smtClean="0"/>
              <a:t>daar begint de eindtijd.</a:t>
            </a:r>
          </a:p>
          <a:p>
            <a:r>
              <a:rPr lang="nl-NL" baseline="0" dirty="0" smtClean="0"/>
              <a:t>H 2,3 dus huidige tijd,  7 gemeenten = kerkgeschiedenis.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1149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12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err="1" smtClean="0"/>
              <a:t>Gemeente</a:t>
            </a:r>
            <a:endParaRPr lang="en-US" altLang="nl-NL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baseline="0" dirty="0" smtClean="0"/>
              <a:t>Rom 11: </a:t>
            </a:r>
            <a:r>
              <a:rPr lang="en-US" altLang="nl-NL" dirty="0" smtClean="0"/>
              <a:t>Israel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houdt</a:t>
            </a:r>
            <a:r>
              <a:rPr lang="en-US" altLang="nl-NL" baseline="0" dirty="0" smtClean="0"/>
              <a:t> op </a:t>
            </a:r>
            <a:r>
              <a:rPr lang="en-US" altLang="nl-NL" baseline="0" dirty="0" err="1" smtClean="0"/>
              <a:t>te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bestaan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874575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13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/>
              <a:t>Op 17:11: En het </a:t>
            </a:r>
            <a:r>
              <a:rPr lang="en-US" altLang="nl-NL" dirty="0" err="1"/>
              <a:t>beest</a:t>
            </a:r>
            <a:r>
              <a:rPr lang="en-US" altLang="nl-NL" dirty="0"/>
              <a:t>, </a:t>
            </a:r>
            <a:r>
              <a:rPr lang="en-US" altLang="nl-NL" dirty="0" err="1"/>
              <a:t>dat</a:t>
            </a:r>
            <a:r>
              <a:rPr lang="en-US" altLang="nl-NL" dirty="0"/>
              <a:t> was en </a:t>
            </a:r>
            <a:r>
              <a:rPr lang="en-US" altLang="nl-NL" dirty="0" err="1"/>
              <a:t>niet</a:t>
            </a:r>
            <a:r>
              <a:rPr lang="en-US" altLang="nl-NL" dirty="0"/>
              <a:t> is, is </a:t>
            </a:r>
            <a:r>
              <a:rPr lang="en-US" altLang="nl-NL" dirty="0" err="1"/>
              <a:t>zelf</a:t>
            </a:r>
            <a:r>
              <a:rPr lang="en-US" altLang="nl-NL" dirty="0"/>
              <a:t> </a:t>
            </a:r>
            <a:r>
              <a:rPr lang="en-US" altLang="nl-NL" dirty="0" err="1"/>
              <a:t>ook</a:t>
            </a:r>
            <a:r>
              <a:rPr lang="en-US" altLang="nl-NL" dirty="0"/>
              <a:t> de </a:t>
            </a:r>
            <a:r>
              <a:rPr lang="en-US" altLang="nl-NL" dirty="0" err="1"/>
              <a:t>achtste</a:t>
            </a:r>
            <a:r>
              <a:rPr lang="en-US" altLang="nl-NL" dirty="0" smtClean="0"/>
              <a:t>.</a:t>
            </a:r>
          </a:p>
          <a:p>
            <a:r>
              <a:rPr lang="en-US" altLang="nl-NL" dirty="0" err="1" smtClean="0"/>
              <a:t>Egypte</a:t>
            </a:r>
            <a:r>
              <a:rPr lang="en-US" altLang="nl-NL" dirty="0" smtClean="0"/>
              <a:t>,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Assyrie</a:t>
            </a:r>
            <a:r>
              <a:rPr lang="en-US" altLang="nl-NL" baseline="0" dirty="0" smtClean="0"/>
              <a:t>.</a:t>
            </a:r>
          </a:p>
          <a:p>
            <a:r>
              <a:rPr lang="en-US" altLang="nl-NL" baseline="0" dirty="0" smtClean="0"/>
              <a:t>In de </a:t>
            </a:r>
            <a:r>
              <a:rPr lang="en-US" altLang="nl-NL" baseline="0" dirty="0" err="1" smtClean="0"/>
              <a:t>onderbreking</a:t>
            </a:r>
            <a:r>
              <a:rPr lang="en-US" altLang="nl-NL" baseline="0" dirty="0" smtClean="0"/>
              <a:t>, </a:t>
            </a:r>
            <a:r>
              <a:rPr lang="en-US" altLang="nl-NL" baseline="0" dirty="0" err="1" smtClean="0"/>
              <a:t>tijd</a:t>
            </a:r>
            <a:r>
              <a:rPr lang="en-US" altLang="nl-NL" baseline="0" dirty="0" smtClean="0"/>
              <a:t> van </a:t>
            </a:r>
            <a:r>
              <a:rPr lang="en-US" altLang="nl-NL" baseline="0" dirty="0" err="1" smtClean="0"/>
              <a:t>geheimenis</a:t>
            </a:r>
            <a:r>
              <a:rPr lang="en-US" altLang="nl-NL" baseline="0" dirty="0" smtClean="0"/>
              <a:t>, nog </a:t>
            </a:r>
            <a:r>
              <a:rPr lang="en-US" altLang="nl-NL" baseline="0" dirty="0" err="1" smtClean="0"/>
              <a:t>een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groot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geweest</a:t>
            </a:r>
            <a:r>
              <a:rPr lang="en-US" altLang="nl-NL" baseline="0" dirty="0" smtClean="0"/>
              <a:t>: </a:t>
            </a:r>
            <a:r>
              <a:rPr lang="en-US" altLang="nl-NL" baseline="0" dirty="0" err="1" smtClean="0"/>
              <a:t>Ottomaanse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endParaRPr lang="en-US" altLang="nl-NL" baseline="0" dirty="0" smtClean="0"/>
          </a:p>
          <a:p>
            <a:r>
              <a:rPr lang="en-US" altLang="nl-NL" baseline="0" dirty="0" err="1" smtClean="0">
                <a:sym typeface="Wingdings" panose="05000000000000000000" pitchFamily="2" charset="2"/>
              </a:rPr>
              <a:t>Herstelde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Romeinse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Rijk</a:t>
            </a:r>
            <a:r>
              <a:rPr lang="en-US" altLang="nl-NL" baseline="0" dirty="0" smtClean="0">
                <a:sym typeface="Wingdings" panose="05000000000000000000" pitchFamily="2" charset="2"/>
              </a:rPr>
              <a:t> is 8e. Zit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eraan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te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komen</a:t>
            </a:r>
            <a:r>
              <a:rPr lang="en-US" altLang="nl-NL" baseline="0" dirty="0" smtClean="0">
                <a:sym typeface="Wingdings" panose="05000000000000000000" pitchFamily="2" charset="2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dirty="0" smtClean="0"/>
              <a:t>Israel</a:t>
            </a:r>
            <a:r>
              <a:rPr lang="en-US" altLang="nl-NL" baseline="0" dirty="0" smtClean="0"/>
              <a:t> is </a:t>
            </a:r>
            <a:r>
              <a:rPr lang="en-US" altLang="nl-NL" baseline="0" dirty="0" err="1" smtClean="0"/>
              <a:t>er</a:t>
            </a:r>
            <a:r>
              <a:rPr lang="en-US" altLang="nl-NL" baseline="0" dirty="0" smtClean="0"/>
              <a:t> al</a:t>
            </a:r>
            <a:r>
              <a:rPr lang="en-US" altLang="nl-NL" baseline="0" dirty="0" smtClean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baseline="0" dirty="0" err="1" smtClean="0"/>
              <a:t>Rechtse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deel</a:t>
            </a:r>
            <a:r>
              <a:rPr lang="en-US" altLang="nl-NL" baseline="0" dirty="0" smtClean="0"/>
              <a:t> van </a:t>
            </a:r>
            <a:r>
              <a:rPr lang="en-US" altLang="nl-NL" baseline="0" dirty="0" err="1" smtClean="0"/>
              <a:t>dit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plaatje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doorschuiven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naar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volgende</a:t>
            </a:r>
            <a:r>
              <a:rPr lang="en-US" altLang="nl-NL" baseline="0" dirty="0" smtClean="0"/>
              <a:t> dia.</a:t>
            </a:r>
            <a:endParaRPr lang="en-US" altLang="nl-NL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578510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eindtijd compleet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14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8443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45EE6-7E39-4473-BB82-1BB3A65AACB9}" type="slidenum">
              <a:rPr lang="nl-NL" altLang="nl-NL"/>
              <a:pPr/>
              <a:t>15</a:t>
            </a:fld>
            <a:endParaRPr lang="nl-NL" altLang="nl-NL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err="1"/>
              <a:t>Romeinse</a:t>
            </a:r>
            <a:r>
              <a:rPr lang="en-US" altLang="nl-NL" dirty="0"/>
              <a:t> </a:t>
            </a:r>
            <a:r>
              <a:rPr lang="en-US" altLang="nl-NL" dirty="0" err="1" smtClean="0"/>
              <a:t>Rijk</a:t>
            </a:r>
            <a:r>
              <a:rPr lang="en-US" altLang="nl-NL" dirty="0" smtClean="0"/>
              <a:t> in </a:t>
            </a:r>
            <a:r>
              <a:rPr lang="en-US" altLang="nl-NL" dirty="0" err="1" smtClean="0"/>
              <a:t>grootste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omvang</a:t>
            </a:r>
            <a:r>
              <a:rPr lang="en-US" altLang="nl-NL" baseline="0" dirty="0" smtClean="0"/>
              <a:t>.</a:t>
            </a:r>
            <a:endParaRPr lang="en-US" altLang="nl-NL" dirty="0" smtClean="0"/>
          </a:p>
          <a:p>
            <a:r>
              <a:rPr lang="en-US" altLang="nl-NL" dirty="0" smtClean="0"/>
              <a:t>EU?</a:t>
            </a:r>
          </a:p>
          <a:p>
            <a:r>
              <a:rPr lang="en-US" altLang="nl-NL" dirty="0" err="1" smtClean="0"/>
              <a:t>Islamitisch</a:t>
            </a:r>
            <a:r>
              <a:rPr lang="en-US" altLang="nl-NL" dirty="0" smtClean="0"/>
              <a:t> </a:t>
            </a:r>
            <a:r>
              <a:rPr lang="en-US" altLang="nl-NL" smtClean="0"/>
              <a:t>kalifaat?</a:t>
            </a:r>
            <a:endParaRPr lang="en-US" altLang="nl-NL" dirty="0" smtClean="0"/>
          </a:p>
          <a:p>
            <a:r>
              <a:rPr lang="en-US" altLang="nl-NL" dirty="0" err="1" smtClean="0"/>
              <a:t>Mediterrane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Unie</a:t>
            </a:r>
            <a:r>
              <a:rPr lang="en-US" altLang="nl-NL" baseline="0" dirty="0" smtClean="0"/>
              <a:t>?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814648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Joodse eindtijdverwachting.</a:t>
            </a:r>
          </a:p>
          <a:p>
            <a:r>
              <a:rPr lang="nl-NL" altLang="nl-NL" dirty="0" smtClean="0"/>
              <a:t>Maar wij weten:</a:t>
            </a:r>
            <a:r>
              <a:rPr lang="nl-NL" altLang="nl-NL" baseline="0" dirty="0" smtClean="0"/>
              <a:t> Messias stierf, geen vrederijk.</a:t>
            </a:r>
          </a:p>
          <a:p>
            <a:r>
              <a:rPr lang="nl-NL" altLang="nl-NL" baseline="0" dirty="0" smtClean="0"/>
              <a:t>Paulus: hier zit een periode tussen: de Gemeente.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916818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Dan 2: Beeld Nebukadnezar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2666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smtClean="0"/>
              <a:t>Dan 2: </a:t>
            </a:r>
            <a:r>
              <a:rPr lang="en-US" altLang="nl-NL" dirty="0" err="1" smtClean="0"/>
              <a:t>Wereldrijken</a:t>
            </a:r>
            <a:r>
              <a:rPr lang="en-US" altLang="nl-NL" dirty="0" smtClean="0"/>
              <a:t>.</a:t>
            </a:r>
          </a:p>
          <a:p>
            <a:r>
              <a:rPr lang="en-US" altLang="nl-NL" dirty="0" err="1" smtClean="0"/>
              <a:t>Iets</a:t>
            </a:r>
            <a:r>
              <a:rPr lang="en-US" altLang="nl-NL" dirty="0" smtClean="0"/>
              <a:t> met </a:t>
            </a:r>
            <a:r>
              <a:rPr lang="en-US" altLang="nl-NL" dirty="0" err="1" smtClean="0"/>
              <a:t>voeten</a:t>
            </a:r>
            <a:r>
              <a:rPr lang="en-US" altLang="nl-NL" dirty="0" smtClean="0"/>
              <a:t>… en </a:t>
            </a:r>
            <a:r>
              <a:rPr lang="en-US" altLang="nl-NL" dirty="0" err="1" smtClean="0"/>
              <a:t>dan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vrederijk</a:t>
            </a:r>
            <a:endParaRPr lang="en-US" altLang="nl-NL" baseline="0" dirty="0" smtClean="0"/>
          </a:p>
          <a:p>
            <a:r>
              <a:rPr lang="en-US" altLang="nl-NL" baseline="0" dirty="0" smtClean="0"/>
              <a:t>=======</a:t>
            </a:r>
          </a:p>
          <a:p>
            <a:r>
              <a:rPr lang="en-US" altLang="nl-NL" baseline="0" dirty="0" smtClean="0"/>
              <a:t>Dan 9: 70e </a:t>
            </a:r>
            <a:r>
              <a:rPr lang="en-US" altLang="nl-NL" baseline="0" dirty="0" err="1" smtClean="0"/>
              <a:t>jaarweek</a:t>
            </a:r>
            <a:endParaRPr lang="en-US" altLang="nl-NL" baseline="0" dirty="0" smtClean="0"/>
          </a:p>
          <a:p>
            <a:r>
              <a:rPr lang="en-US" altLang="nl-NL" baseline="0" dirty="0" err="1" smtClean="0"/>
              <a:t>Blijken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weken</a:t>
            </a:r>
            <a:r>
              <a:rPr lang="en-US" altLang="nl-NL" baseline="0" dirty="0" smtClean="0"/>
              <a:t> van 7 </a:t>
            </a:r>
            <a:r>
              <a:rPr lang="en-US" altLang="nl-NL" baseline="0" dirty="0" err="1" smtClean="0"/>
              <a:t>jaren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892772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Dan 9 en 12, Op</a:t>
            </a:r>
            <a:r>
              <a:rPr lang="nl-NL" baseline="0" dirty="0" smtClean="0"/>
              <a:t> 12,13,17</a:t>
            </a:r>
            <a:r>
              <a:rPr lang="nl-NL" dirty="0" smtClean="0"/>
              <a:t>: invulling 70</a:t>
            </a:r>
            <a:r>
              <a:rPr lang="nl-NL" baseline="30000" dirty="0" smtClean="0"/>
              <a:t>e</a:t>
            </a:r>
            <a:r>
              <a:rPr lang="nl-NL" dirty="0" smtClean="0"/>
              <a:t> jaarweek.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881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B018D1-EBA3-4F13-832D-4D8C2870FBA8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/>
              <a:t>Op 17:11: En het </a:t>
            </a:r>
            <a:r>
              <a:rPr lang="en-US" altLang="nl-NL" dirty="0" err="1"/>
              <a:t>beest</a:t>
            </a:r>
            <a:r>
              <a:rPr lang="en-US" altLang="nl-NL" dirty="0"/>
              <a:t>, </a:t>
            </a:r>
            <a:r>
              <a:rPr lang="en-US" altLang="nl-NL" dirty="0" err="1"/>
              <a:t>dat</a:t>
            </a:r>
            <a:r>
              <a:rPr lang="en-US" altLang="nl-NL" dirty="0"/>
              <a:t> was en </a:t>
            </a:r>
            <a:r>
              <a:rPr lang="en-US" altLang="nl-NL" dirty="0" err="1"/>
              <a:t>niet</a:t>
            </a:r>
            <a:r>
              <a:rPr lang="en-US" altLang="nl-NL" dirty="0"/>
              <a:t> is, is </a:t>
            </a:r>
            <a:r>
              <a:rPr lang="en-US" altLang="nl-NL" dirty="0" err="1"/>
              <a:t>zelf</a:t>
            </a:r>
            <a:r>
              <a:rPr lang="en-US" altLang="nl-NL" dirty="0"/>
              <a:t> </a:t>
            </a:r>
            <a:r>
              <a:rPr lang="en-US" altLang="nl-NL" dirty="0" err="1"/>
              <a:t>ook</a:t>
            </a:r>
            <a:r>
              <a:rPr lang="en-US" altLang="nl-NL" dirty="0"/>
              <a:t> de </a:t>
            </a:r>
            <a:r>
              <a:rPr lang="en-US" altLang="nl-NL" dirty="0" err="1"/>
              <a:t>achtste</a:t>
            </a:r>
            <a:r>
              <a:rPr lang="en-US" altLang="nl-NL" dirty="0" smtClean="0"/>
              <a:t>.</a:t>
            </a:r>
          </a:p>
          <a:p>
            <a:r>
              <a:rPr lang="en-US" altLang="nl-NL" dirty="0" err="1" smtClean="0"/>
              <a:t>Egypte</a:t>
            </a:r>
            <a:r>
              <a:rPr lang="en-US" altLang="nl-NL" dirty="0" smtClean="0"/>
              <a:t>,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Assyrie</a:t>
            </a:r>
            <a:r>
              <a:rPr lang="en-US" altLang="nl-NL" baseline="0" dirty="0" smtClean="0"/>
              <a:t>.</a:t>
            </a:r>
          </a:p>
          <a:p>
            <a:r>
              <a:rPr lang="en-US" altLang="nl-NL" baseline="0" dirty="0" smtClean="0"/>
              <a:t>In de </a:t>
            </a:r>
            <a:r>
              <a:rPr lang="en-US" altLang="nl-NL" baseline="0" dirty="0" err="1" smtClean="0"/>
              <a:t>onderbreking</a:t>
            </a:r>
            <a:r>
              <a:rPr lang="en-US" altLang="nl-NL" baseline="0" dirty="0" smtClean="0"/>
              <a:t>, </a:t>
            </a:r>
            <a:r>
              <a:rPr lang="en-US" altLang="nl-NL" baseline="0" dirty="0" err="1" smtClean="0"/>
              <a:t>tijd</a:t>
            </a:r>
            <a:r>
              <a:rPr lang="en-US" altLang="nl-NL" baseline="0" dirty="0" smtClean="0"/>
              <a:t> van </a:t>
            </a:r>
            <a:r>
              <a:rPr lang="en-US" altLang="nl-NL" baseline="0" dirty="0" err="1" smtClean="0"/>
              <a:t>geheimenis</a:t>
            </a:r>
            <a:r>
              <a:rPr lang="en-US" altLang="nl-NL" baseline="0" dirty="0" smtClean="0"/>
              <a:t>, nog </a:t>
            </a:r>
            <a:r>
              <a:rPr lang="en-US" altLang="nl-NL" baseline="0" dirty="0" err="1" smtClean="0"/>
              <a:t>een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groot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geweest</a:t>
            </a:r>
            <a:r>
              <a:rPr lang="en-US" altLang="nl-NL" baseline="0" dirty="0" smtClean="0"/>
              <a:t>: </a:t>
            </a:r>
            <a:r>
              <a:rPr lang="en-US" altLang="nl-NL" baseline="0" dirty="0" err="1" smtClean="0"/>
              <a:t>Ottomaanse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endParaRPr lang="en-US" altLang="nl-NL" baseline="0" dirty="0" smtClean="0"/>
          </a:p>
          <a:p>
            <a:r>
              <a:rPr lang="en-US" altLang="nl-NL" baseline="0" dirty="0" err="1" smtClean="0">
                <a:sym typeface="Wingdings" panose="05000000000000000000" pitchFamily="2" charset="2"/>
              </a:rPr>
              <a:t>Herstelde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Romeinse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Rijk</a:t>
            </a:r>
            <a:r>
              <a:rPr lang="en-US" altLang="nl-NL" baseline="0" dirty="0" smtClean="0">
                <a:sym typeface="Wingdings" panose="05000000000000000000" pitchFamily="2" charset="2"/>
              </a:rPr>
              <a:t> is 8e. Zit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eraan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te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komen</a:t>
            </a:r>
            <a:r>
              <a:rPr lang="en-US" altLang="nl-NL" baseline="0" dirty="0" smtClean="0">
                <a:sym typeface="Wingdings" panose="05000000000000000000" pitchFamily="2" charset="2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dirty="0" smtClean="0"/>
              <a:t>Israel</a:t>
            </a:r>
            <a:r>
              <a:rPr lang="en-US" altLang="nl-NL" baseline="0" dirty="0" smtClean="0"/>
              <a:t> is </a:t>
            </a:r>
            <a:r>
              <a:rPr lang="en-US" altLang="nl-NL" baseline="0" dirty="0" err="1" smtClean="0"/>
              <a:t>er</a:t>
            </a:r>
            <a:r>
              <a:rPr lang="en-US" altLang="nl-NL" baseline="0" dirty="0" smtClean="0"/>
              <a:t> al.</a:t>
            </a:r>
          </a:p>
        </p:txBody>
      </p:sp>
    </p:spTree>
    <p:extLst>
      <p:ext uri="{BB962C8B-B14F-4D97-AF65-F5344CB8AC3E}">
        <p14:creationId xmlns:p14="http://schemas.microsoft.com/office/powerpoint/2010/main" val="3984596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Islamitisch kalifaat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14984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Nebukadnezar, 70</a:t>
            </a:r>
            <a:r>
              <a:rPr lang="nl-NL" altLang="nl-NL" baseline="30000" dirty="0" smtClean="0"/>
              <a:t>e</a:t>
            </a:r>
            <a:r>
              <a:rPr lang="nl-NL" altLang="nl-NL" dirty="0" smtClean="0"/>
              <a:t> jaarweek en Openbaring schuiven in elkaar.</a:t>
            </a:r>
          </a:p>
          <a:p>
            <a:r>
              <a:rPr lang="nl-NL" altLang="nl-NL" baseline="0" dirty="0" smtClean="0"/>
              <a:t>7 en 1000 jaar, in de juiste tijdsverhoudingen zetten.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altLang="nl-NL" baseline="0" dirty="0" smtClean="0"/>
              <a:t>Onderbreking = periode van De Gemeente. In OT geheimenis, wordt overgeslagen, nergens genoemd.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altLang="nl-NL" dirty="0" smtClean="0"/>
              <a:t>Op 4-19 = 70</a:t>
            </a:r>
            <a:r>
              <a:rPr lang="nl-NL" altLang="nl-NL" baseline="30000" dirty="0" smtClean="0"/>
              <a:t>e</a:t>
            </a:r>
            <a:r>
              <a:rPr lang="nl-NL" altLang="nl-NL" dirty="0" smtClean="0"/>
              <a:t> jaarweek</a:t>
            </a:r>
            <a:r>
              <a:rPr lang="nl-NL" altLang="nl-NL" baseline="0" dirty="0" smtClean="0"/>
              <a:t> van Daniel.</a:t>
            </a:r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65892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</a:t>
            </a:r>
            <a:r>
              <a:rPr lang="nl-NL" baseline="0" dirty="0" smtClean="0"/>
              <a:t> 19: 1000-jarig vrederijk</a:t>
            </a:r>
          </a:p>
          <a:p>
            <a:r>
              <a:rPr lang="nl-NL" baseline="0" dirty="0" smtClean="0"/>
              <a:t>Satan veroordeeld</a:t>
            </a:r>
          </a:p>
          <a:p>
            <a:r>
              <a:rPr lang="nl-NL" baseline="0" dirty="0" smtClean="0"/>
              <a:t>Eindoordeel</a:t>
            </a:r>
          </a:p>
          <a:p>
            <a:r>
              <a:rPr lang="nl-NL" baseline="0" dirty="0" smtClean="0"/>
              <a:t>Eeuwigheid</a:t>
            </a:r>
          </a:p>
          <a:p>
            <a:r>
              <a:rPr lang="nl-NL" baseline="0" dirty="0" smtClean="0"/>
              <a:t>Om compleet te maken: </a:t>
            </a:r>
            <a:r>
              <a:rPr lang="nl-NL" baseline="0" dirty="0" err="1" smtClean="0"/>
              <a:t>Ez</a:t>
            </a:r>
            <a:r>
              <a:rPr lang="nl-NL" baseline="0" dirty="0" smtClean="0"/>
              <a:t> 38,39, </a:t>
            </a:r>
            <a:r>
              <a:rPr lang="nl-NL" baseline="0" dirty="0" err="1" smtClean="0"/>
              <a:t>Gog</a:t>
            </a:r>
            <a:r>
              <a:rPr lang="nl-NL" baseline="0" dirty="0" smtClean="0"/>
              <a:t> uit </a:t>
            </a:r>
            <a:r>
              <a:rPr lang="nl-NL" baseline="0" dirty="0" err="1" smtClean="0"/>
              <a:t>Magog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9187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43DB-7BF0-4F72-984D-6867EA71C818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71093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B1DC-4BAA-43AA-9995-FE4AA557A0EB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2711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93A6-884F-45DC-A663-48BAF058EA9F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22834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F105-62AB-4191-A8FC-E86A1DAD7447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01786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9435-E4ED-40E0-BBB1-0600A28969B6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10003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667D-AB59-488E-959E-A2C855CF5E28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35185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FBEAD-B9F8-43E8-AFED-A785BA8C6C49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68831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9628-B46D-4D7D-9E37-2ED40A2C2319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47974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6B5-7C9B-4D06-A7D0-ABBABFE383FC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53384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2611-45D1-48BD-86B9-03487E15CD5A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30912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3C76-89B6-4203-9EA5-F5EE5999D00E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0309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4D03-5E5E-4602-B539-EF7996EABF89}" type="slidenum">
              <a:rPr lang="en-GB" altLang="nl-NL" smtClean="0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67656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2207568" y="260648"/>
            <a:ext cx="7920880" cy="4680520"/>
          </a:xfrm>
          <a:prstGeom prst="rect">
            <a:avLst/>
          </a:prstGeom>
          <a:noFill/>
          <a:ln w="152400" cmpd="tri"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44000">
                  <a:schemeClr val="accent6">
                    <a:lumMod val="73000"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  <a:tileRect/>
            </a:gra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 wrap="square" tIns="1080000" bIns="1080000" anchor="ctr">
            <a:noAutofit/>
          </a:bodyPr>
          <a:lstStyle/>
          <a:p>
            <a:pPr algn="ctr"/>
            <a:r>
              <a:rPr lang="en-GB" altLang="nl-NL" sz="8800" b="1" spc="300" dirty="0">
                <a:ln w="19050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88900" stA="55000" endA="300" endPos="53000" dist="38100" dir="5400000" sy="-100000" algn="bl" rotWithShape="0"/>
                </a:effectLst>
                <a:latin typeface="Berlin Sans FB Demi" panose="020E0802020502020306" pitchFamily="34" charset="0"/>
              </a:rPr>
              <a:t>De </a:t>
            </a:r>
            <a:r>
              <a:rPr lang="en-GB" altLang="nl-NL" sz="8800" b="1" spc="300" dirty="0" err="1" smtClean="0">
                <a:ln w="19050"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88900" stA="55000" endA="300" endPos="53000" dist="38100" dir="5400000" sy="-100000" algn="bl" rotWithShape="0"/>
                </a:effectLst>
                <a:latin typeface="Berlin Sans FB Demi" panose="020E0802020502020306" pitchFamily="34" charset="0"/>
              </a:rPr>
              <a:t>Eindtijd</a:t>
            </a:r>
            <a:endParaRPr lang="en-GB" altLang="nl-NL" sz="8800" b="1" spc="300" dirty="0" smtClean="0">
              <a:ln w="19050">
                <a:solidFill>
                  <a:srgbClr val="FFFF00"/>
                </a:solidFill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reflection blurRad="88900" stA="55000" endA="300" endPos="53000" dist="38100" dir="5400000" sy="-100000" algn="bl" rotWithShape="0"/>
              </a:effectLst>
              <a:latin typeface="Berlin Sans FB Demi" panose="020E0802020502020306" pitchFamily="34" charset="0"/>
            </a:endParaRPr>
          </a:p>
          <a:p>
            <a:pPr algn="ctr"/>
            <a:endParaRPr lang="en-GB" altLang="nl-NL" sz="3600" b="1" dirty="0" smtClean="0">
              <a:solidFill>
                <a:srgbClr val="FFC000"/>
              </a:solidFill>
            </a:endParaRPr>
          </a:p>
          <a:p>
            <a:pPr algn="ctr"/>
            <a:endParaRPr lang="en-GB" altLang="nl-NL" sz="3600" b="1" i="1" dirty="0" smtClean="0">
              <a:ln>
                <a:solidFill>
                  <a:srgbClr val="FFFF00"/>
                </a:solidFill>
              </a:ln>
              <a:solidFill>
                <a:srgbClr val="FFC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GB" altLang="nl-NL" sz="3600" b="1" i="1" dirty="0" err="1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Maak</a:t>
            </a:r>
            <a:r>
              <a:rPr lang="en-GB" altLang="nl-NL" sz="3600" b="1" i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 </a:t>
            </a:r>
            <a:r>
              <a:rPr lang="en-GB" altLang="nl-NL" sz="3600" b="1" i="1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jij</a:t>
            </a:r>
            <a:r>
              <a:rPr lang="en-GB" altLang="nl-NL" sz="3600" b="1" i="1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 het </a:t>
            </a:r>
            <a:r>
              <a:rPr lang="en-GB" altLang="nl-NL" sz="3600" b="1" i="1" dirty="0" err="1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mee</a:t>
            </a:r>
            <a:r>
              <a:rPr lang="en-GB" altLang="nl-NL" sz="3600" b="1" i="1" dirty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241300" stA="63000" endPos="65000" dist="50800" dir="5400000" sy="-100000" algn="bl" rotWithShape="0"/>
                </a:effectLst>
              </a:rPr>
              <a:t>?</a:t>
            </a:r>
          </a:p>
          <a:p>
            <a:pPr algn="ctr"/>
            <a:endParaRPr lang="en-GB" altLang="nl-NL" sz="2400" b="1" dirty="0">
              <a:solidFill>
                <a:srgbClr val="FFC00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384032" y="1484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87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4266359" y="1196703"/>
            <a:ext cx="4154846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4295800" y="1196792"/>
            <a:ext cx="1851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Vredesverbond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274162" y="1196792"/>
            <a:ext cx="2198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Grote </a:t>
            </a:r>
            <a:r>
              <a:rPr lang="en-GB" altLang="nl-NL" b="1" dirty="0" err="1">
                <a:solidFill>
                  <a:schemeClr val="bg1"/>
                </a:solidFill>
              </a:rPr>
              <a:t>Verdrukking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168696" y="2961319"/>
            <a:ext cx="1245738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8462182" y="-99392"/>
            <a:ext cx="0" cy="1130592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266359" y="1738806"/>
            <a:ext cx="4154846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4151560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6167785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8377731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222834" y="3038961"/>
            <a:ext cx="203959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Vredesverbond</a:t>
            </a:r>
          </a:p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met Israel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5307923" y="3038962"/>
            <a:ext cx="20249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Verbreking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vredesverbond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7608168" y="3038962"/>
            <a:ext cx="17684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799856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757874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H="1">
            <a:off x="6240016" y="1214537"/>
            <a:ext cx="0" cy="163839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8452620" y="1030979"/>
            <a:ext cx="0" cy="174994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8499715" y="1196703"/>
            <a:ext cx="2263296" cy="90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8499715" y="69268"/>
            <a:ext cx="171893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Wederkomst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4241687" y="956200"/>
            <a:ext cx="4179518" cy="21512"/>
          </a:xfrm>
          <a:prstGeom prst="line">
            <a:avLst/>
          </a:prstGeom>
          <a:noFill/>
          <a:ln w="22225">
            <a:solidFill>
              <a:schemeClr val="bg1"/>
            </a:solidFill>
            <a:prstDash val="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5471236" y="749118"/>
            <a:ext cx="1717137" cy="3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70</a:t>
            </a:r>
            <a:r>
              <a:rPr lang="en-GB" altLang="nl-NL" sz="20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jaarweek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10805577" y="282135"/>
            <a:ext cx="1416160" cy="2498793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Eeuwig</a:t>
            </a:r>
            <a:r>
              <a:rPr lang="en-GB" altLang="nl-NL" sz="2000" b="1" dirty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heid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4727848" y="1712134"/>
            <a:ext cx="3223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10720701" y="296523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9963172" y="3038961"/>
            <a:ext cx="189346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Finale </a:t>
            </a:r>
            <a:r>
              <a:rPr lang="en-GB" altLang="nl-NL" sz="2000" b="1" dirty="0" err="1">
                <a:solidFill>
                  <a:schemeClr val="bg1"/>
                </a:solidFill>
              </a:rPr>
              <a:t>oorlog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Eind-oordeel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Nieuwe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hemel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Nieuwe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aarde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4392196" y="4715852"/>
            <a:ext cx="1415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Offerdienst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6491164" y="5752766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42 </a:t>
            </a:r>
            <a:r>
              <a:rPr lang="en-GB" altLang="nl-NL" b="1" dirty="0" err="1">
                <a:solidFill>
                  <a:srgbClr val="FFFF00"/>
                </a:solidFill>
              </a:rPr>
              <a:t>maanden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6512847" y="5407128"/>
            <a:ext cx="3903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Israël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vlucht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naar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bergen</a:t>
            </a:r>
            <a:r>
              <a:rPr lang="en-GB" altLang="nl-NL" b="1" dirty="0">
                <a:solidFill>
                  <a:srgbClr val="FFFF00"/>
                </a:solidFill>
              </a:rPr>
              <a:t>/</a:t>
            </a:r>
            <a:r>
              <a:rPr lang="en-GB" altLang="nl-NL" b="1" dirty="0" err="1">
                <a:solidFill>
                  <a:srgbClr val="FFFF00"/>
                </a:solidFill>
              </a:rPr>
              <a:t>woestijn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6504833" y="4715852"/>
            <a:ext cx="2732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r>
              <a:rPr lang="en-GB" altLang="nl-NL" b="1" dirty="0">
                <a:solidFill>
                  <a:srgbClr val="FFFF00"/>
                </a:solidFill>
              </a:rPr>
              <a:t>, </a:t>
            </a:r>
            <a:r>
              <a:rPr lang="en-GB" altLang="nl-NL" b="1" dirty="0" err="1">
                <a:solidFill>
                  <a:srgbClr val="FFFF00"/>
                </a:solidFill>
              </a:rPr>
              <a:t>tijden</a:t>
            </a:r>
            <a:r>
              <a:rPr lang="en-GB" altLang="nl-NL" b="1" dirty="0">
                <a:solidFill>
                  <a:srgbClr val="FFFF00"/>
                </a:solidFill>
              </a:rPr>
              <a:t> en halve </a:t>
            </a:r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6505655" y="5061490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1260 </a:t>
            </a:r>
            <a:r>
              <a:rPr lang="en-GB" altLang="nl-NL" b="1" dirty="0" err="1">
                <a:solidFill>
                  <a:srgbClr val="FFFF00"/>
                </a:solidFill>
              </a:rPr>
              <a:t>dagen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5174489" y="3934797"/>
            <a:ext cx="19928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Beest</a:t>
            </a:r>
            <a:r>
              <a:rPr lang="en-GB" altLang="nl-NL" b="1" dirty="0">
                <a:solidFill>
                  <a:srgbClr val="FFFF00"/>
                </a:solidFill>
              </a:rPr>
              <a:t> en </a:t>
            </a:r>
            <a:r>
              <a:rPr lang="en-GB" altLang="nl-NL" b="1" dirty="0" err="1">
                <a:solidFill>
                  <a:srgbClr val="FFFF00"/>
                </a:solidFill>
              </a:rPr>
              <a:t>profeet</a:t>
            </a:r>
            <a:endParaRPr lang="en-GB" altLang="nl-NL" b="1" dirty="0">
              <a:solidFill>
                <a:srgbClr val="FFFF00"/>
              </a:solidFill>
            </a:endParaRPr>
          </a:p>
          <a:p>
            <a:pPr algn="ctr"/>
            <a:r>
              <a:rPr lang="en-GB" altLang="nl-NL" b="1" dirty="0">
                <a:solidFill>
                  <a:srgbClr val="FFFF00"/>
                </a:solidFill>
              </a:rPr>
              <a:t>(Antichrist)</a:t>
            </a:r>
          </a:p>
        </p:txBody>
      </p:sp>
      <p:grpSp>
        <p:nvGrpSpPr>
          <p:cNvPr id="64" name="Group 56"/>
          <p:cNvGrpSpPr>
            <a:grpSpLocks/>
          </p:cNvGrpSpPr>
          <p:nvPr/>
        </p:nvGrpSpPr>
        <p:grpSpPr bwMode="auto">
          <a:xfrm>
            <a:off x="3436280" y="1109119"/>
            <a:ext cx="715505" cy="501292"/>
            <a:chOff x="657" y="1253"/>
            <a:chExt cx="3871" cy="2243"/>
          </a:xfrm>
        </p:grpSpPr>
        <p:pic>
          <p:nvPicPr>
            <p:cNvPr id="6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3222834" y="5061490"/>
            <a:ext cx="25851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4 -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7:8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78" name="Line 103"/>
          <p:cNvSpPr>
            <a:spLocks noChangeShapeType="1"/>
          </p:cNvSpPr>
          <p:nvPr/>
        </p:nvSpPr>
        <p:spPr bwMode="auto">
          <a:xfrm>
            <a:off x="4223792" y="1030981"/>
            <a:ext cx="0" cy="1749948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6495735" y="6061702"/>
            <a:ext cx="33906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Heiligen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worden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overwonnen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3767369" y="5373457"/>
            <a:ext cx="20405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GB" altLang="nl-NL" b="1" dirty="0">
                <a:solidFill>
                  <a:srgbClr val="FFFF00"/>
                </a:solidFill>
              </a:rPr>
              <a:t>Gog </a:t>
            </a:r>
            <a:r>
              <a:rPr lang="en-GB" altLang="nl-NL" b="1" dirty="0" err="1">
                <a:solidFill>
                  <a:srgbClr val="FFFF00"/>
                </a:solidFill>
              </a:rPr>
              <a:t>uit</a:t>
            </a:r>
            <a:r>
              <a:rPr lang="en-GB" altLang="nl-NL" b="1" dirty="0">
                <a:solidFill>
                  <a:srgbClr val="FFFF00"/>
                </a:solidFill>
              </a:rPr>
              <a:t> Magog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6504832" y="6394611"/>
            <a:ext cx="30475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7:8 -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18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43" name="Line 103"/>
          <p:cNvSpPr>
            <a:spLocks noChangeShapeType="1"/>
          </p:cNvSpPr>
          <p:nvPr/>
        </p:nvSpPr>
        <p:spPr bwMode="auto">
          <a:xfrm>
            <a:off x="6218153" y="4754714"/>
            <a:ext cx="0" cy="1914645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225026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2207568" y="1940638"/>
            <a:ext cx="521008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400" b="1" dirty="0" smtClean="0">
                <a:solidFill>
                  <a:schemeClr val="bg1"/>
                </a:solidFill>
              </a:rPr>
              <a:t>1:19	…wat u </a:t>
            </a:r>
            <a:r>
              <a:rPr lang="en-GB" altLang="nl-NL" sz="2400" b="1" dirty="0" err="1" smtClean="0">
                <a:solidFill>
                  <a:schemeClr val="bg1"/>
                </a:solidFill>
              </a:rPr>
              <a:t>hebt</a:t>
            </a:r>
            <a:r>
              <a:rPr lang="en-GB" altLang="nl-NL" sz="2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2400" b="1" dirty="0" err="1" smtClean="0">
                <a:solidFill>
                  <a:schemeClr val="bg1"/>
                </a:solidFill>
              </a:rPr>
              <a:t>gezien</a:t>
            </a:r>
            <a:endParaRPr lang="en-GB" altLang="nl-NL" sz="2400" b="1" dirty="0" smtClean="0">
              <a:solidFill>
                <a:schemeClr val="bg1"/>
              </a:solidFill>
            </a:endParaRPr>
          </a:p>
          <a:p>
            <a:r>
              <a:rPr lang="en-GB" altLang="nl-NL" sz="2400" b="1" dirty="0">
                <a:solidFill>
                  <a:schemeClr val="bg1"/>
                </a:solidFill>
              </a:rPr>
              <a:t>	</a:t>
            </a:r>
            <a:r>
              <a:rPr lang="en-GB" altLang="nl-NL" sz="2400" b="1" dirty="0" smtClean="0">
                <a:solidFill>
                  <a:schemeClr val="bg1"/>
                </a:solidFill>
              </a:rPr>
              <a:t>…wat is</a:t>
            </a:r>
          </a:p>
          <a:p>
            <a:r>
              <a:rPr lang="en-GB" altLang="nl-NL" sz="2400" b="1" dirty="0">
                <a:solidFill>
                  <a:schemeClr val="bg1"/>
                </a:solidFill>
              </a:rPr>
              <a:t>	</a:t>
            </a:r>
            <a:r>
              <a:rPr lang="en-GB" altLang="nl-NL" sz="2400" b="1" dirty="0" smtClean="0">
                <a:solidFill>
                  <a:schemeClr val="bg1"/>
                </a:solidFill>
              </a:rPr>
              <a:t>…wat </a:t>
            </a:r>
            <a:r>
              <a:rPr lang="en-GB" altLang="nl-NL" sz="2400" b="1" dirty="0" err="1" smtClean="0">
                <a:solidFill>
                  <a:schemeClr val="bg1"/>
                </a:solidFill>
              </a:rPr>
              <a:t>hierna</a:t>
            </a:r>
            <a:r>
              <a:rPr lang="en-GB" altLang="nl-NL" sz="2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2400" b="1" dirty="0" err="1" smtClean="0">
                <a:solidFill>
                  <a:schemeClr val="bg1"/>
                </a:solidFill>
              </a:rPr>
              <a:t>zal</a:t>
            </a:r>
            <a:r>
              <a:rPr lang="en-GB" altLang="nl-NL" sz="2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2400" b="1" dirty="0" err="1" smtClean="0">
                <a:solidFill>
                  <a:schemeClr val="bg1"/>
                </a:solidFill>
              </a:rPr>
              <a:t>geschieden</a:t>
            </a:r>
            <a:endParaRPr lang="en-GB" altLang="nl-NL" sz="2400" b="1" dirty="0">
              <a:solidFill>
                <a:schemeClr val="bg1"/>
              </a:solidFill>
            </a:endParaRPr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7896200" y="1940639"/>
            <a:ext cx="11095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400" b="1" dirty="0" smtClean="0">
                <a:solidFill>
                  <a:srgbClr val="FFFF00"/>
                </a:solidFill>
              </a:rPr>
              <a:t>H 1</a:t>
            </a:r>
          </a:p>
          <a:p>
            <a:r>
              <a:rPr lang="en-GB" altLang="nl-NL" sz="2400" b="1" dirty="0" smtClean="0">
                <a:solidFill>
                  <a:srgbClr val="FFFF00"/>
                </a:solidFill>
              </a:rPr>
              <a:t>H 2,3</a:t>
            </a:r>
          </a:p>
          <a:p>
            <a:r>
              <a:rPr lang="en-GB" altLang="nl-NL" sz="2400" b="1" dirty="0" smtClean="0">
                <a:solidFill>
                  <a:srgbClr val="FFFF00"/>
                </a:solidFill>
              </a:rPr>
              <a:t>H 4-22</a:t>
            </a:r>
            <a:endParaRPr lang="en-GB" altLang="nl-NL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53143127"/>
              </p:ext>
            </p:extLst>
          </p:nvPr>
        </p:nvGraphicFramePr>
        <p:xfrm>
          <a:off x="3935760" y="548680"/>
          <a:ext cx="352839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25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3976" y="1052513"/>
            <a:ext cx="165576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519739" y="1052513"/>
            <a:ext cx="280828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328026" y="1052513"/>
            <a:ext cx="1457325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Griekse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85352" y="1052736"/>
            <a:ext cx="24705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96688" y="169049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14620" y="1762004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612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460536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334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758247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323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24680" y="4846968"/>
            <a:ext cx="783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 </a:t>
            </a:r>
            <a:r>
              <a:rPr lang="en-GB" altLang="nl-NL" b="1" dirty="0" err="1">
                <a:solidFill>
                  <a:schemeClr val="bg1"/>
                </a:solidFill>
              </a:rPr>
              <a:t>v.C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78956" y="4859868"/>
            <a:ext cx="567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±30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3791745" y="169049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8255794" y="16912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9203261" y="1689500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96687" y="4149080"/>
            <a:ext cx="316835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96688" y="478842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623392" y="356329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751186" y="478922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rot="5400000">
            <a:off x="1563841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4542983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192270" y="188640"/>
            <a:ext cx="8771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501135" y="4859868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1199456" y="2492896"/>
            <a:ext cx="0" cy="165618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rot="10800000" flipV="1">
            <a:off x="1421759" y="2492896"/>
            <a:ext cx="0" cy="58864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5119245" y="517281"/>
            <a:ext cx="110799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Ezechiel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6198870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6117848" y="414468"/>
            <a:ext cx="720380" cy="558339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6306820" y="585516"/>
            <a:ext cx="5048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6749732" y="368066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Nehemia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745174" y="105461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978072" y="1761938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5447507" y="168970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4830321" y="549003"/>
            <a:ext cx="1655886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783632" y="485986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99987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637659" y="3977456"/>
            <a:ext cx="0" cy="600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rot="5400000">
            <a:off x="358492" y="477518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 rot="5400000" flipV="1">
            <a:off x="153813" y="3860968"/>
            <a:ext cx="59375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 rot="5400000">
            <a:off x="8363847" y="47954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8275741" y="4867724"/>
            <a:ext cx="5565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NU</a:t>
            </a:r>
          </a:p>
        </p:txBody>
      </p:sp>
      <p:sp>
        <p:nvSpPr>
          <p:cNvPr id="50" name="Rectangle 69"/>
          <p:cNvSpPr>
            <a:spLocks noChangeArrowheads="1"/>
          </p:cNvSpPr>
          <p:nvPr/>
        </p:nvSpPr>
        <p:spPr bwMode="auto">
          <a:xfrm flipH="1">
            <a:off x="7953594" y="3069000"/>
            <a:ext cx="1293704" cy="360000"/>
          </a:xfrm>
          <a:prstGeom prst="rect">
            <a:avLst/>
          </a:prstGeom>
          <a:gradFill>
            <a:gsLst>
              <a:gs pos="1000">
                <a:schemeClr val="tx1"/>
              </a:gs>
              <a:gs pos="35000">
                <a:srgbClr val="FF0000"/>
              </a:gs>
            </a:gsLst>
            <a:lin ang="0" scaled="0"/>
          </a:gradFill>
          <a:ln w="25400">
            <a:gradFill flip="none" rotWithShape="1">
              <a:gsLst>
                <a:gs pos="0">
                  <a:schemeClr val="tx1"/>
                </a:gs>
                <a:gs pos="17000">
                  <a:schemeClr val="bg1"/>
                </a:gs>
              </a:gsLst>
              <a:lin ang="0" scaled="0"/>
              <a:tileRect/>
            </a:gra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1421758" y="3068960"/>
            <a:ext cx="6474441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/>
            <a:r>
              <a:rPr lang="en-GB" altLang="nl-NL" sz="2000" b="1" dirty="0" smtClean="0">
                <a:solidFill>
                  <a:schemeClr val="bg1"/>
                </a:solidFill>
              </a:rPr>
              <a:t>	</a:t>
            </a:r>
            <a:r>
              <a:rPr lang="en-GB" altLang="nl-NL" sz="2000" b="1" dirty="0" err="1" smtClean="0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7873345" y="3083883"/>
            <a:ext cx="192978" cy="331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53" name="Rectangle 20"/>
          <p:cNvSpPr>
            <a:spLocks noChangeArrowheads="1"/>
          </p:cNvSpPr>
          <p:nvPr/>
        </p:nvSpPr>
        <p:spPr bwMode="auto">
          <a:xfrm>
            <a:off x="9588988" y="3609063"/>
            <a:ext cx="2631460" cy="900017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cxnSp>
        <p:nvCxnSpPr>
          <p:cNvPr id="54" name="Rechte verbindingslijn 53"/>
          <p:cNvCxnSpPr>
            <a:endCxn id="57" idx="3"/>
          </p:cNvCxnSpPr>
          <p:nvPr/>
        </p:nvCxnSpPr>
        <p:spPr>
          <a:xfrm>
            <a:off x="3035908" y="4329080"/>
            <a:ext cx="6541685" cy="40"/>
          </a:xfrm>
          <a:prstGeom prst="line">
            <a:avLst/>
          </a:prstGeom>
          <a:ln w="28575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11"/>
          <p:cNvSpPr>
            <a:spLocks noChangeArrowheads="1"/>
          </p:cNvSpPr>
          <p:nvPr/>
        </p:nvSpPr>
        <p:spPr bwMode="auto">
          <a:xfrm>
            <a:off x="9300352" y="3599865"/>
            <a:ext cx="261562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9315573" y="4149120"/>
            <a:ext cx="26202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grpSp>
        <p:nvGrpSpPr>
          <p:cNvPr id="2" name="Groep 1"/>
          <p:cNvGrpSpPr/>
          <p:nvPr/>
        </p:nvGrpSpPr>
        <p:grpSpPr>
          <a:xfrm>
            <a:off x="1487488" y="3712964"/>
            <a:ext cx="792163" cy="292100"/>
            <a:chOff x="2711450" y="2709863"/>
            <a:chExt cx="792163" cy="292100"/>
          </a:xfrm>
        </p:grpSpPr>
        <p:grpSp>
          <p:nvGrpSpPr>
            <p:cNvPr id="2096" name="Group 48"/>
            <p:cNvGrpSpPr>
              <a:grpSpLocks/>
            </p:cNvGrpSpPr>
            <p:nvPr/>
          </p:nvGrpSpPr>
          <p:grpSpPr bwMode="auto">
            <a:xfrm>
              <a:off x="2855914" y="2709863"/>
              <a:ext cx="504825" cy="292100"/>
              <a:chOff x="657" y="1253"/>
              <a:chExt cx="3871" cy="2243"/>
            </a:xfrm>
          </p:grpSpPr>
          <p:pic>
            <p:nvPicPr>
              <p:cNvPr id="2087" name="Picture 39" descr="Vlag_Israe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7" y="1253"/>
                <a:ext cx="3871" cy="2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94" name="Rectangle 46"/>
              <p:cNvSpPr>
                <a:spLocks noChangeArrowheads="1"/>
              </p:cNvSpPr>
              <p:nvPr/>
            </p:nvSpPr>
            <p:spPr bwMode="auto">
              <a:xfrm>
                <a:off x="703" y="3284"/>
                <a:ext cx="7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95" name="Rectangle 47"/>
              <p:cNvSpPr>
                <a:spLocks noChangeArrowheads="1"/>
              </p:cNvSpPr>
              <p:nvPr/>
            </p:nvSpPr>
            <p:spPr bwMode="auto">
              <a:xfrm>
                <a:off x="703" y="3203"/>
                <a:ext cx="793" cy="90"/>
              </a:xfrm>
              <a:prstGeom prst="rect">
                <a:avLst/>
              </a:prstGeom>
              <a:solidFill>
                <a:srgbClr val="00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 rot="3900000">
              <a:off x="3107532" y="2456657"/>
              <a:ext cx="0" cy="79216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0" name="Line 4"/>
          <p:cNvSpPr>
            <a:spLocks noChangeShapeType="1"/>
          </p:cNvSpPr>
          <p:nvPr/>
        </p:nvSpPr>
        <p:spPr bwMode="auto">
          <a:xfrm rot="10800000" flipV="1">
            <a:off x="9552384" y="2492896"/>
            <a:ext cx="0" cy="1130592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9589917" y="2661556"/>
            <a:ext cx="171893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Wederkomst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grpSp>
        <p:nvGrpSpPr>
          <p:cNvPr id="62" name="Group 56"/>
          <p:cNvGrpSpPr>
            <a:grpSpLocks/>
          </p:cNvGrpSpPr>
          <p:nvPr/>
        </p:nvGrpSpPr>
        <p:grpSpPr bwMode="auto">
          <a:xfrm>
            <a:off x="8545903" y="3591657"/>
            <a:ext cx="641866" cy="385800"/>
            <a:chOff x="657" y="1253"/>
            <a:chExt cx="3871" cy="2243"/>
          </a:xfrm>
        </p:grpSpPr>
        <p:pic>
          <p:nvPicPr>
            <p:cNvPr id="63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grpSp>
        <p:nvGrpSpPr>
          <p:cNvPr id="6" name="Groep 5"/>
          <p:cNvGrpSpPr/>
          <p:nvPr/>
        </p:nvGrpSpPr>
        <p:grpSpPr>
          <a:xfrm>
            <a:off x="4572272" y="4149080"/>
            <a:ext cx="3323928" cy="360000"/>
            <a:chOff x="4572272" y="4149080"/>
            <a:chExt cx="3323928" cy="360000"/>
          </a:xfrm>
        </p:grpSpPr>
        <p:sp>
          <p:nvSpPr>
            <p:cNvPr id="67" name="Rectangle 34"/>
            <p:cNvSpPr>
              <a:spLocks noChangeArrowheads="1"/>
            </p:cNvSpPr>
            <p:nvPr/>
          </p:nvSpPr>
          <p:spPr bwMode="auto">
            <a:xfrm>
              <a:off x="4721943" y="4149080"/>
              <a:ext cx="3174257" cy="359793"/>
            </a:xfrm>
            <a:prstGeom prst="rect">
              <a:avLst/>
            </a:prstGeom>
            <a:solidFill>
              <a:srgbClr val="00CCFF"/>
            </a:solidFill>
            <a:ln w="25400">
              <a:gradFill flip="none" rotWithShape="1">
                <a:gsLst>
                  <a:gs pos="0">
                    <a:schemeClr val="tx1"/>
                  </a:gs>
                  <a:gs pos="33000">
                    <a:srgbClr val="DDF0F1">
                      <a:lumMod val="0"/>
                      <a:lumOff val="100000"/>
                    </a:srgbClr>
                  </a:gs>
                  <a:gs pos="30000">
                    <a:schemeClr val="tx1"/>
                  </a:gs>
                  <a:gs pos="100000">
                    <a:schemeClr val="accent1">
                      <a:lumMod val="0"/>
                      <a:lumOff val="100000"/>
                    </a:schemeClr>
                  </a:gs>
                </a:gsLst>
                <a:lin ang="0" scaled="1"/>
                <a:tileRect/>
              </a:gra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Islamitisch</a:t>
              </a: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Kalifaat</a:t>
              </a:r>
              <a:endParaRPr kumimoji="0" lang="en-GB" alt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72" name="Rechte verbindingslijn 71"/>
            <p:cNvCxnSpPr/>
            <p:nvPr/>
          </p:nvCxnSpPr>
          <p:spPr>
            <a:xfrm>
              <a:off x="5015880" y="4149080"/>
              <a:ext cx="1661629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/>
            <p:cNvCxnSpPr/>
            <p:nvPr/>
          </p:nvCxnSpPr>
          <p:spPr>
            <a:xfrm>
              <a:off x="5015880" y="4509080"/>
              <a:ext cx="1661629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102"/>
            <p:cNvSpPr>
              <a:spLocks noChangeArrowheads="1"/>
            </p:cNvSpPr>
            <p:nvPr/>
          </p:nvSpPr>
          <p:spPr bwMode="auto">
            <a:xfrm>
              <a:off x="4572272" y="4164008"/>
              <a:ext cx="664541" cy="3312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3000">
                  <a:srgbClr val="00CCFF"/>
                </a:gs>
              </a:gsLst>
              <a:lin ang="0" scaled="0"/>
              <a:tileRect/>
            </a:gradFill>
            <a:ln w="254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nl-NL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75" name="Line 90"/>
          <p:cNvSpPr>
            <a:spLocks noChangeShapeType="1"/>
          </p:cNvSpPr>
          <p:nvPr/>
        </p:nvSpPr>
        <p:spPr bwMode="auto">
          <a:xfrm rot="5400000">
            <a:off x="7814767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Text Box 91"/>
          <p:cNvSpPr txBox="1">
            <a:spLocks noChangeArrowheads="1"/>
          </p:cNvSpPr>
          <p:nvPr/>
        </p:nvSpPr>
        <p:spPr bwMode="auto">
          <a:xfrm>
            <a:off x="7392144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1922</a:t>
            </a: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1917701" y="1052513"/>
            <a:ext cx="1928351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Assyrie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303215" y="1052513"/>
            <a:ext cx="1327149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Egypte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6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3" grpId="0" animBg="1"/>
      <p:bldP spid="2084" grpId="0" animBg="1"/>
      <p:bldP spid="68" grpId="0" animBg="1"/>
      <p:bldP spid="69" grpId="0"/>
      <p:bldP spid="50" grpId="0" animBg="1"/>
      <p:bldP spid="51" grpId="0" animBg="1"/>
      <p:bldP spid="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8"/>
          <p:cNvSpPr>
            <a:spLocks noChangeArrowheads="1"/>
          </p:cNvSpPr>
          <p:nvPr/>
        </p:nvSpPr>
        <p:spPr bwMode="auto">
          <a:xfrm>
            <a:off x="10920263" y="3117317"/>
            <a:ext cx="1368425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3976" y="1052513"/>
            <a:ext cx="165576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519739" y="1052513"/>
            <a:ext cx="280828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328026" y="1052513"/>
            <a:ext cx="1457325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Griekse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85352" y="1052736"/>
            <a:ext cx="24705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96688" y="169049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917701" y="1052513"/>
            <a:ext cx="1928351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Assyrie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03215" y="1052513"/>
            <a:ext cx="1327149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Egypte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14620" y="1762004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612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460536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334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758247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323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24680" y="4846968"/>
            <a:ext cx="783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 </a:t>
            </a:r>
            <a:r>
              <a:rPr lang="en-GB" altLang="nl-NL" b="1" dirty="0" err="1">
                <a:solidFill>
                  <a:schemeClr val="bg1"/>
                </a:solidFill>
              </a:rPr>
              <a:t>v.C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78956" y="4859868"/>
            <a:ext cx="567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±30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3791745" y="169049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8255794" y="16912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9203261" y="1689500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96687" y="4149080"/>
            <a:ext cx="316835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96688" y="478842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623392" y="356329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751186" y="478922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rot="5400000">
            <a:off x="1563841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4542983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192270" y="188640"/>
            <a:ext cx="8771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501135" y="4859868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1199456" y="2995571"/>
            <a:ext cx="0" cy="115351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rot="10800000" flipV="1">
            <a:off x="1421759" y="3045269"/>
            <a:ext cx="0" cy="58864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421758" y="3633913"/>
            <a:ext cx="10834093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			</a:t>
            </a:r>
            <a:r>
              <a:rPr lang="en-GB" altLang="nl-NL" sz="2000" b="1" dirty="0" err="1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grpSp>
        <p:nvGrpSpPr>
          <p:cNvPr id="2" name="Groep 1"/>
          <p:cNvGrpSpPr/>
          <p:nvPr/>
        </p:nvGrpSpPr>
        <p:grpSpPr>
          <a:xfrm>
            <a:off x="1487488" y="3189285"/>
            <a:ext cx="792163" cy="292100"/>
            <a:chOff x="2711450" y="2709863"/>
            <a:chExt cx="792163" cy="292100"/>
          </a:xfrm>
        </p:grpSpPr>
        <p:grpSp>
          <p:nvGrpSpPr>
            <p:cNvPr id="2096" name="Group 48"/>
            <p:cNvGrpSpPr>
              <a:grpSpLocks/>
            </p:cNvGrpSpPr>
            <p:nvPr/>
          </p:nvGrpSpPr>
          <p:grpSpPr bwMode="auto">
            <a:xfrm>
              <a:off x="2855914" y="2709863"/>
              <a:ext cx="504825" cy="292100"/>
              <a:chOff x="657" y="1253"/>
              <a:chExt cx="3871" cy="2243"/>
            </a:xfrm>
          </p:grpSpPr>
          <p:pic>
            <p:nvPicPr>
              <p:cNvPr id="2087" name="Picture 39" descr="Vlag_Israe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7" y="1253"/>
                <a:ext cx="3871" cy="2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94" name="Rectangle 46"/>
              <p:cNvSpPr>
                <a:spLocks noChangeArrowheads="1"/>
              </p:cNvSpPr>
              <p:nvPr/>
            </p:nvSpPr>
            <p:spPr bwMode="auto">
              <a:xfrm>
                <a:off x="703" y="3284"/>
                <a:ext cx="7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95" name="Rectangle 47"/>
              <p:cNvSpPr>
                <a:spLocks noChangeArrowheads="1"/>
              </p:cNvSpPr>
              <p:nvPr/>
            </p:nvSpPr>
            <p:spPr bwMode="auto">
              <a:xfrm>
                <a:off x="703" y="3203"/>
                <a:ext cx="793" cy="90"/>
              </a:xfrm>
              <a:prstGeom prst="rect">
                <a:avLst/>
              </a:prstGeom>
              <a:solidFill>
                <a:srgbClr val="00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 rot="3900000">
              <a:off x="3107532" y="2456657"/>
              <a:ext cx="0" cy="79216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10648801" y="3083821"/>
            <a:ext cx="504825" cy="292100"/>
            <a:chOff x="657" y="1253"/>
            <a:chExt cx="3871" cy="2243"/>
          </a:xfrm>
        </p:grpSpPr>
        <p:pic>
          <p:nvPicPr>
            <p:cNvPr id="210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5119245" y="517281"/>
            <a:ext cx="110799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Ezechiel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6198870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6117848" y="414468"/>
            <a:ext cx="720380" cy="558339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6306820" y="585516"/>
            <a:ext cx="5048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6749732" y="368066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Nehemia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534754" y="116632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978072" y="1761938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5447507" y="168970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4830321" y="549003"/>
            <a:ext cx="1655886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783632" y="485986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 rot="5400000">
            <a:off x="10407055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9984432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1922</a:t>
            </a:r>
          </a:p>
        </p:txBody>
      </p:sp>
      <p:sp>
        <p:nvSpPr>
          <p:cNvPr id="2140" name="Line 92"/>
          <p:cNvSpPr>
            <a:spLocks noChangeShapeType="1"/>
          </p:cNvSpPr>
          <p:nvPr/>
        </p:nvSpPr>
        <p:spPr bwMode="auto">
          <a:xfrm rot="5400000">
            <a:off x="10848032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10759925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1948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99987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 rot="5400000">
            <a:off x="710388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6888088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1453</a:t>
            </a:r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11494938" y="4136382"/>
            <a:ext cx="793750" cy="360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3000">
                <a:srgbClr val="00CCFF"/>
              </a:gs>
            </a:gsLst>
            <a:lin ang="0" scaled="0"/>
            <a:tileRect/>
          </a:gradFill>
          <a:ln w="25400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2151" name="Line 103"/>
          <p:cNvSpPr>
            <a:spLocks noChangeShapeType="1"/>
          </p:cNvSpPr>
          <p:nvPr/>
        </p:nvSpPr>
        <p:spPr bwMode="auto">
          <a:xfrm>
            <a:off x="10920263" y="3717281"/>
            <a:ext cx="0" cy="8604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637659" y="3458566"/>
            <a:ext cx="0" cy="111914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3" name="Groep 2"/>
          <p:cNvGrpSpPr/>
          <p:nvPr/>
        </p:nvGrpSpPr>
        <p:grpSpPr>
          <a:xfrm>
            <a:off x="5015880" y="4149080"/>
            <a:ext cx="5463406" cy="360000"/>
            <a:chOff x="5015880" y="4149080"/>
            <a:chExt cx="5463406" cy="360000"/>
          </a:xfrm>
        </p:grpSpPr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5404359" y="4149080"/>
              <a:ext cx="5074927" cy="359793"/>
            </a:xfrm>
            <a:prstGeom prst="rect">
              <a:avLst/>
            </a:prstGeom>
            <a:solidFill>
              <a:srgbClr val="00CCFF"/>
            </a:solidFill>
            <a:ln w="25400">
              <a:gradFill flip="none" rotWithShape="1">
                <a:gsLst>
                  <a:gs pos="0">
                    <a:schemeClr val="tx1"/>
                  </a:gs>
                  <a:gs pos="33000">
                    <a:srgbClr val="DDF0F1">
                      <a:lumMod val="0"/>
                      <a:lumOff val="100000"/>
                    </a:srgbClr>
                  </a:gs>
                  <a:gs pos="30000">
                    <a:schemeClr val="tx1"/>
                  </a:gs>
                  <a:gs pos="100000">
                    <a:schemeClr val="accent1">
                      <a:lumMod val="0"/>
                      <a:lumOff val="100000"/>
                    </a:schemeClr>
                  </a:gs>
                </a:gsLst>
                <a:lin ang="0" scaled="1"/>
                <a:tileRect/>
              </a:gra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nl-NL" sz="2000" b="1" dirty="0">
                  <a:solidFill>
                    <a:schemeClr val="bg1"/>
                  </a:solidFill>
                </a:rPr>
                <a:t> </a:t>
              </a:r>
              <a:r>
                <a:rPr lang="en-GB" altLang="nl-NL" sz="2000" b="1" dirty="0" err="1">
                  <a:solidFill>
                    <a:schemeClr val="bg1"/>
                  </a:solidFill>
                </a:rPr>
                <a:t>Islamitisch</a:t>
              </a:r>
              <a:r>
                <a:rPr lang="en-GB" altLang="nl-NL" sz="2000" b="1" dirty="0">
                  <a:solidFill>
                    <a:schemeClr val="bg1"/>
                  </a:solidFill>
                </a:rPr>
                <a:t> </a:t>
              </a:r>
              <a:r>
                <a:rPr lang="en-GB" altLang="nl-NL" sz="2000" b="1" dirty="0" err="1">
                  <a:solidFill>
                    <a:schemeClr val="bg1"/>
                  </a:solidFill>
                </a:rPr>
                <a:t>Kalifaat</a:t>
              </a:r>
              <a:r>
                <a:rPr lang="en-GB" altLang="nl-NL" sz="2000" b="1" dirty="0">
                  <a:solidFill>
                    <a:schemeClr val="bg1"/>
                  </a:solidFill>
                </a:rPr>
                <a:t> </a:t>
              </a:r>
              <a:r>
                <a:rPr lang="en-GB" altLang="nl-NL" sz="2000" b="1" dirty="0">
                  <a:solidFill>
                    <a:schemeClr val="bg1"/>
                  </a:solidFill>
                  <a:sym typeface="Wingdings" panose="05000000000000000000" pitchFamily="2" charset="2"/>
                </a:rPr>
                <a:t> </a:t>
              </a:r>
              <a:r>
                <a:rPr lang="en-GB" altLang="nl-NL" sz="2000" b="1" dirty="0" err="1">
                  <a:solidFill>
                    <a:schemeClr val="bg1"/>
                  </a:solidFill>
                </a:rPr>
                <a:t>Ottomaanse</a:t>
              </a:r>
              <a:r>
                <a:rPr lang="en-GB" altLang="nl-NL" sz="2000" b="1" dirty="0">
                  <a:solidFill>
                    <a:schemeClr val="bg1"/>
                  </a:solidFill>
                </a:rPr>
                <a:t> </a:t>
              </a:r>
              <a:r>
                <a:rPr lang="en-GB" altLang="nl-NL" sz="2000" b="1" dirty="0" err="1">
                  <a:solidFill>
                    <a:schemeClr val="bg1"/>
                  </a:solidFill>
                </a:rPr>
                <a:t>Rijk</a:t>
              </a:r>
              <a:endParaRPr lang="en-GB" altLang="nl-NL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" name="Rechte verbindingslijn 4"/>
            <p:cNvCxnSpPr/>
            <p:nvPr/>
          </p:nvCxnSpPr>
          <p:spPr>
            <a:xfrm>
              <a:off x="5797031" y="4149080"/>
              <a:ext cx="1439870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/>
            <p:cNvCxnSpPr/>
            <p:nvPr/>
          </p:nvCxnSpPr>
          <p:spPr>
            <a:xfrm>
              <a:off x="5797031" y="4509080"/>
              <a:ext cx="1439870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102"/>
            <p:cNvSpPr>
              <a:spLocks noChangeArrowheads="1"/>
            </p:cNvSpPr>
            <p:nvPr/>
          </p:nvSpPr>
          <p:spPr bwMode="auto">
            <a:xfrm>
              <a:off x="5015880" y="4164008"/>
              <a:ext cx="575852" cy="3312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3000">
                  <a:srgbClr val="00CCFF"/>
                </a:gs>
              </a:gsLst>
              <a:lin ang="0" scaled="0"/>
              <a:tileRect/>
            </a:gradFill>
            <a:ln w="254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NL" altLang="nl-NL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0" name="Line 25"/>
          <p:cNvSpPr>
            <a:spLocks noChangeShapeType="1"/>
          </p:cNvSpPr>
          <p:nvPr/>
        </p:nvSpPr>
        <p:spPr bwMode="auto">
          <a:xfrm rot="5400000">
            <a:off x="358492" y="477518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 rot="5400000" flipV="1">
            <a:off x="153813" y="3860968"/>
            <a:ext cx="59375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86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69"/>
          <p:cNvSpPr>
            <a:spLocks noChangeArrowheads="1"/>
          </p:cNvSpPr>
          <p:nvPr/>
        </p:nvSpPr>
        <p:spPr bwMode="auto">
          <a:xfrm flipH="1">
            <a:off x="2207568" y="692696"/>
            <a:ext cx="1293704" cy="360000"/>
          </a:xfrm>
          <a:prstGeom prst="rect">
            <a:avLst/>
          </a:prstGeom>
          <a:gradFill>
            <a:gsLst>
              <a:gs pos="1000">
                <a:schemeClr val="tx1"/>
              </a:gs>
              <a:gs pos="35000">
                <a:srgbClr val="FF0000"/>
              </a:gs>
            </a:gsLst>
            <a:lin ang="0" scaled="0"/>
          </a:gradFill>
          <a:ln w="25400">
            <a:gradFill flip="none" rotWithShape="1">
              <a:gsLst>
                <a:gs pos="0">
                  <a:schemeClr val="tx1"/>
                </a:gs>
                <a:gs pos="17000">
                  <a:schemeClr val="bg1"/>
                </a:gs>
              </a:gsLst>
              <a:lin ang="0" scaled="0"/>
              <a:tileRect/>
            </a:gra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824827" y="1196703"/>
            <a:ext cx="7596378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4295800" y="1196792"/>
            <a:ext cx="1851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Vredesverbond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274162" y="1196792"/>
            <a:ext cx="2198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Grote </a:t>
            </a:r>
            <a:r>
              <a:rPr lang="en-GB" altLang="nl-NL" b="1" dirty="0" err="1">
                <a:solidFill>
                  <a:schemeClr val="bg1"/>
                </a:solidFill>
              </a:rPr>
              <a:t>Verdrukking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70" name="Line 103"/>
          <p:cNvSpPr>
            <a:spLocks noChangeShapeType="1"/>
          </p:cNvSpPr>
          <p:nvPr/>
        </p:nvSpPr>
        <p:spPr bwMode="auto">
          <a:xfrm>
            <a:off x="828265" y="1484784"/>
            <a:ext cx="0" cy="1346625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72" name="Rectangle 69"/>
          <p:cNvSpPr>
            <a:spLocks noChangeArrowheads="1"/>
          </p:cNvSpPr>
          <p:nvPr/>
        </p:nvSpPr>
        <p:spPr bwMode="auto">
          <a:xfrm>
            <a:off x="1626691" y="1734261"/>
            <a:ext cx="2601913" cy="360000"/>
          </a:xfrm>
          <a:prstGeom prst="rect">
            <a:avLst/>
          </a:prstGeom>
          <a:gradFill>
            <a:gsLst>
              <a:gs pos="0">
                <a:schemeClr val="tx1"/>
              </a:gs>
              <a:gs pos="31000">
                <a:srgbClr val="00CCFF"/>
              </a:gs>
            </a:gsLst>
            <a:lin ang="0" scaled="0"/>
          </a:gradFill>
          <a:ln w="25400">
            <a:gradFill flip="none" rotWithShape="1">
              <a:gsLst>
                <a:gs pos="0">
                  <a:schemeClr val="tx1"/>
                </a:gs>
                <a:gs pos="17000">
                  <a:schemeClr val="bg1"/>
                </a:gs>
              </a:gsLst>
              <a:lin ang="0" scaled="0"/>
              <a:tileRect/>
            </a:gra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168696" y="2961319"/>
            <a:ext cx="1245738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8462182" y="-99392"/>
            <a:ext cx="0" cy="1130592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168695" y="692696"/>
            <a:ext cx="2402958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/>
            <a:r>
              <a:rPr lang="en-GB" altLang="nl-NL" sz="2000" b="1" dirty="0" smtClean="0">
                <a:solidFill>
                  <a:schemeClr val="bg1"/>
                </a:solidFill>
              </a:rPr>
              <a:t>	</a:t>
            </a:r>
            <a:r>
              <a:rPr lang="en-GB" altLang="nl-NL" sz="2000" b="1" dirty="0" err="1" smtClean="0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270887" y="1738806"/>
            <a:ext cx="4150318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4151560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6167785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8377731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222834" y="3038961"/>
            <a:ext cx="203959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Vredesverbond</a:t>
            </a:r>
          </a:p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met Israel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5307923" y="3038962"/>
            <a:ext cx="20249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Verbreking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vredesverbond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7608168" y="3038962"/>
            <a:ext cx="17684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799856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757874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223830" y="116632"/>
            <a:ext cx="25202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Opname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8452620" y="1030979"/>
            <a:ext cx="0" cy="174994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8499715" y="1196703"/>
            <a:ext cx="2263296" cy="90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8499715" y="69268"/>
            <a:ext cx="171893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Wederkomst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4241687" y="956200"/>
            <a:ext cx="4179518" cy="21512"/>
          </a:xfrm>
          <a:prstGeom prst="line">
            <a:avLst/>
          </a:prstGeom>
          <a:noFill/>
          <a:ln w="22225">
            <a:solidFill>
              <a:schemeClr val="bg1"/>
            </a:solidFill>
            <a:prstDash val="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5471236" y="749118"/>
            <a:ext cx="1717137" cy="3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70</a:t>
            </a:r>
            <a:r>
              <a:rPr lang="en-GB" altLang="nl-NL" sz="20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jaarweek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10805577" y="282135"/>
            <a:ext cx="1427311" cy="2498793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Eeuwig-</a:t>
            </a:r>
          </a:p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heid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4559358" y="1712134"/>
            <a:ext cx="3223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10720701" y="296523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9963172" y="3038961"/>
            <a:ext cx="189346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Finale </a:t>
            </a:r>
            <a:r>
              <a:rPr lang="en-GB" altLang="nl-NL" sz="2000" b="1" dirty="0" err="1">
                <a:solidFill>
                  <a:schemeClr val="bg1"/>
                </a:solidFill>
              </a:rPr>
              <a:t>oorlog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Eind-oordeel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Nieuwe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hemel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r>
              <a:rPr lang="en-GB" altLang="nl-NL" sz="2000" b="1" dirty="0" err="1">
                <a:solidFill>
                  <a:schemeClr val="bg1"/>
                </a:solidFill>
              </a:rPr>
              <a:t>Nieuwe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aarde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4392196" y="4715852"/>
            <a:ext cx="1415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Offerdienst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6491164" y="5752766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42 </a:t>
            </a:r>
            <a:r>
              <a:rPr lang="en-GB" altLang="nl-NL" b="1" dirty="0" err="1">
                <a:solidFill>
                  <a:srgbClr val="FFFF00"/>
                </a:solidFill>
              </a:rPr>
              <a:t>maanden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6512847" y="5407128"/>
            <a:ext cx="3903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Israël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vlucht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naar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bergen</a:t>
            </a:r>
            <a:r>
              <a:rPr lang="en-GB" altLang="nl-NL" b="1" dirty="0">
                <a:solidFill>
                  <a:srgbClr val="FFFF00"/>
                </a:solidFill>
              </a:rPr>
              <a:t>/</a:t>
            </a:r>
            <a:r>
              <a:rPr lang="en-GB" altLang="nl-NL" b="1" dirty="0" err="1">
                <a:solidFill>
                  <a:srgbClr val="FFFF00"/>
                </a:solidFill>
              </a:rPr>
              <a:t>woestijn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6504833" y="4715852"/>
            <a:ext cx="2732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r>
              <a:rPr lang="en-GB" altLang="nl-NL" b="1" dirty="0">
                <a:solidFill>
                  <a:srgbClr val="FFFF00"/>
                </a:solidFill>
              </a:rPr>
              <a:t>, </a:t>
            </a:r>
            <a:r>
              <a:rPr lang="en-GB" altLang="nl-NL" b="1" dirty="0" err="1">
                <a:solidFill>
                  <a:srgbClr val="FFFF00"/>
                </a:solidFill>
              </a:rPr>
              <a:t>tijden</a:t>
            </a:r>
            <a:r>
              <a:rPr lang="en-GB" altLang="nl-NL" b="1" dirty="0">
                <a:solidFill>
                  <a:srgbClr val="FFFF00"/>
                </a:solidFill>
              </a:rPr>
              <a:t> en halve </a:t>
            </a:r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6505655" y="5061490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1260 </a:t>
            </a:r>
            <a:r>
              <a:rPr lang="en-GB" altLang="nl-NL" b="1" dirty="0" err="1">
                <a:solidFill>
                  <a:srgbClr val="FFFF00"/>
                </a:solidFill>
              </a:rPr>
              <a:t>dagen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5221727" y="4046464"/>
            <a:ext cx="19928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Beest</a:t>
            </a:r>
            <a:r>
              <a:rPr lang="en-GB" altLang="nl-NL" b="1" dirty="0">
                <a:solidFill>
                  <a:srgbClr val="FFFF00"/>
                </a:solidFill>
              </a:rPr>
              <a:t> en </a:t>
            </a:r>
            <a:r>
              <a:rPr lang="en-GB" altLang="nl-NL" b="1" dirty="0" err="1">
                <a:solidFill>
                  <a:srgbClr val="FFFF00"/>
                </a:solidFill>
              </a:rPr>
              <a:t>profeet</a:t>
            </a:r>
            <a:endParaRPr lang="en-GB" altLang="nl-NL" b="1" dirty="0">
              <a:solidFill>
                <a:srgbClr val="FFFF00"/>
              </a:solidFill>
            </a:endParaRPr>
          </a:p>
          <a:p>
            <a:pPr algn="ctr"/>
            <a:r>
              <a:rPr lang="en-GB" altLang="nl-NL" b="1" dirty="0">
                <a:solidFill>
                  <a:srgbClr val="FFFF00"/>
                </a:solidFill>
              </a:rPr>
              <a:t>(Antichrist)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rot="5400000">
            <a:off x="2295674" y="296523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2207568" y="3037468"/>
            <a:ext cx="5565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NU</a:t>
            </a:r>
          </a:p>
        </p:txBody>
      </p:sp>
      <p:grpSp>
        <p:nvGrpSpPr>
          <p:cNvPr id="64" name="Group 56"/>
          <p:cNvGrpSpPr>
            <a:grpSpLocks/>
          </p:cNvGrpSpPr>
          <p:nvPr/>
        </p:nvGrpSpPr>
        <p:grpSpPr bwMode="auto">
          <a:xfrm>
            <a:off x="479376" y="1160665"/>
            <a:ext cx="715505" cy="467415"/>
            <a:chOff x="657" y="1253"/>
            <a:chExt cx="3871" cy="2243"/>
          </a:xfrm>
        </p:grpSpPr>
        <p:pic>
          <p:nvPicPr>
            <p:cNvPr id="6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sp>
        <p:nvSpPr>
          <p:cNvPr id="68" name="Line 92"/>
          <p:cNvSpPr>
            <a:spLocks noChangeShapeType="1"/>
          </p:cNvSpPr>
          <p:nvPr/>
        </p:nvSpPr>
        <p:spPr bwMode="auto">
          <a:xfrm rot="5400000">
            <a:off x="752596" y="2965395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69" name="Text Box 93"/>
          <p:cNvSpPr txBox="1">
            <a:spLocks noChangeArrowheads="1"/>
          </p:cNvSpPr>
          <p:nvPr/>
        </p:nvSpPr>
        <p:spPr bwMode="auto">
          <a:xfrm>
            <a:off x="429821" y="3037627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1948</a:t>
            </a:r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4151784" y="1755098"/>
            <a:ext cx="360363" cy="3312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3763229" y="5342704"/>
            <a:ext cx="20405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GB" altLang="nl-NL" b="1" dirty="0" smtClean="0">
                <a:solidFill>
                  <a:srgbClr val="FFFF00"/>
                </a:solidFill>
              </a:rPr>
              <a:t>Gog, Magog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77" name="Line 4"/>
          <p:cNvSpPr>
            <a:spLocks noChangeShapeType="1"/>
          </p:cNvSpPr>
          <p:nvPr/>
        </p:nvSpPr>
        <p:spPr bwMode="auto">
          <a:xfrm rot="10800000">
            <a:off x="4221350" y="44624"/>
            <a:ext cx="0" cy="64807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0" name="Rectangle 11"/>
          <p:cNvSpPr>
            <a:spLocks noChangeArrowheads="1"/>
          </p:cNvSpPr>
          <p:nvPr/>
        </p:nvSpPr>
        <p:spPr bwMode="auto">
          <a:xfrm>
            <a:off x="4266358" y="1196107"/>
            <a:ext cx="4139167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74" name="Rectangle 70"/>
          <p:cNvSpPr>
            <a:spLocks noChangeArrowheads="1"/>
          </p:cNvSpPr>
          <p:nvPr/>
        </p:nvSpPr>
        <p:spPr bwMode="auto">
          <a:xfrm>
            <a:off x="4015909" y="1212984"/>
            <a:ext cx="360363" cy="33120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54" name="Text Box 29"/>
          <p:cNvSpPr txBox="1">
            <a:spLocks noChangeArrowheads="1"/>
          </p:cNvSpPr>
          <p:nvPr/>
        </p:nvSpPr>
        <p:spPr bwMode="auto">
          <a:xfrm>
            <a:off x="3222834" y="5013176"/>
            <a:ext cx="25851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4 -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7:8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71" name="Text Box 32"/>
          <p:cNvSpPr txBox="1">
            <a:spLocks noChangeArrowheads="1"/>
          </p:cNvSpPr>
          <p:nvPr/>
        </p:nvSpPr>
        <p:spPr bwMode="auto">
          <a:xfrm>
            <a:off x="6495735" y="6061702"/>
            <a:ext cx="33906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Heiligen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worden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overwonnen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6504832" y="6394611"/>
            <a:ext cx="30475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7:8 -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Openb</a:t>
            </a:r>
            <a:r>
              <a:rPr lang="en-GB" altLang="nl-NL" b="1" dirty="0" smtClean="0">
                <a:solidFill>
                  <a:srgbClr val="FFFF00"/>
                </a:solidFill>
              </a:rPr>
              <a:t> 18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grpSp>
        <p:nvGrpSpPr>
          <p:cNvPr id="76" name="Group 56"/>
          <p:cNvGrpSpPr>
            <a:grpSpLocks/>
          </p:cNvGrpSpPr>
          <p:nvPr/>
        </p:nvGrpSpPr>
        <p:grpSpPr bwMode="auto">
          <a:xfrm>
            <a:off x="3386293" y="1142399"/>
            <a:ext cx="715505" cy="467415"/>
            <a:chOff x="657" y="1253"/>
            <a:chExt cx="3871" cy="2243"/>
          </a:xfrm>
        </p:grpSpPr>
        <p:pic>
          <p:nvPicPr>
            <p:cNvPr id="81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83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-168696" y="692696"/>
            <a:ext cx="4390046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1"/>
            <a:r>
              <a:rPr lang="en-GB" altLang="nl-NL" sz="2000" b="1" dirty="0" smtClean="0">
                <a:solidFill>
                  <a:schemeClr val="bg1"/>
                </a:solidFill>
              </a:rPr>
              <a:t>	</a:t>
            </a:r>
            <a:r>
              <a:rPr lang="en-GB" altLang="nl-NL" sz="2000" b="1" dirty="0" err="1" smtClean="0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2423592" y="228421"/>
            <a:ext cx="812451" cy="3273084"/>
            <a:chOff x="2513844" y="228421"/>
            <a:chExt cx="812451" cy="3273084"/>
          </a:xfrm>
        </p:grpSpPr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 rot="21000000">
              <a:off x="2866102" y="324678"/>
              <a:ext cx="90809" cy="3095195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 rot="20834207">
              <a:off x="3073882" y="3306987"/>
              <a:ext cx="252413" cy="1945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2513844" y="228421"/>
              <a:ext cx="252413" cy="1945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85" name="Rectangle 70"/>
          <p:cNvSpPr>
            <a:spLocks noChangeArrowheads="1"/>
          </p:cNvSpPr>
          <p:nvPr/>
        </p:nvSpPr>
        <p:spPr bwMode="auto">
          <a:xfrm>
            <a:off x="2127319" y="707579"/>
            <a:ext cx="192978" cy="331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78" name="Line 103"/>
          <p:cNvSpPr>
            <a:spLocks noChangeShapeType="1"/>
          </p:cNvSpPr>
          <p:nvPr/>
        </p:nvSpPr>
        <p:spPr bwMode="auto">
          <a:xfrm>
            <a:off x="4223792" y="836712"/>
            <a:ext cx="0" cy="2010248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H="1">
            <a:off x="6240016" y="1214537"/>
            <a:ext cx="0" cy="163839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7" name="Line 103"/>
          <p:cNvSpPr>
            <a:spLocks noChangeShapeType="1"/>
          </p:cNvSpPr>
          <p:nvPr/>
        </p:nvSpPr>
        <p:spPr bwMode="auto">
          <a:xfrm>
            <a:off x="6218153" y="4754714"/>
            <a:ext cx="0" cy="1914645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8" name="Text Box 43"/>
          <p:cNvSpPr txBox="1">
            <a:spLocks noChangeArrowheads="1"/>
          </p:cNvSpPr>
          <p:nvPr/>
        </p:nvSpPr>
        <p:spPr bwMode="auto">
          <a:xfrm>
            <a:off x="4295800" y="1196752"/>
            <a:ext cx="1851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Vredesverbond</a:t>
            </a: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>
            <a:off x="6274162" y="1196752"/>
            <a:ext cx="2198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Grote </a:t>
            </a:r>
            <a:r>
              <a:rPr lang="en-GB" altLang="nl-NL" b="1" dirty="0" err="1">
                <a:solidFill>
                  <a:schemeClr val="bg1"/>
                </a:solidFill>
              </a:rPr>
              <a:t>Verdrukking</a:t>
            </a:r>
            <a:endParaRPr lang="en-GB" alt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38916" name="Picture 4" descr="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55" y="0"/>
            <a:ext cx="100259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69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168696" y="2506565"/>
            <a:ext cx="756084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734495" y="2690842"/>
            <a:ext cx="610549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2604392" y="3069286"/>
            <a:ext cx="81304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200" b="1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67" name="Rectangle 20"/>
          <p:cNvSpPr>
            <a:spLocks noChangeArrowheads="1"/>
          </p:cNvSpPr>
          <p:nvPr/>
        </p:nvSpPr>
        <p:spPr bwMode="auto">
          <a:xfrm>
            <a:off x="7740058" y="1951010"/>
            <a:ext cx="454863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Hemel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740058" y="3139121"/>
            <a:ext cx="454863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Hel</a:t>
            </a: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 rot="10800000" flipH="1" flipV="1">
            <a:off x="7392144" y="548681"/>
            <a:ext cx="0" cy="1944216"/>
          </a:xfrm>
          <a:prstGeom prst="line">
            <a:avLst/>
          </a:prstGeom>
          <a:noFill/>
          <a:ln w="1016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7437946" y="391447"/>
            <a:ext cx="18739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200" b="1" dirty="0" err="1" smtClean="0">
                <a:solidFill>
                  <a:schemeClr val="bg1"/>
                </a:solidFill>
              </a:rPr>
              <a:t>Wederkomst</a:t>
            </a:r>
            <a:endParaRPr lang="en-GB" altLang="nl-NL" sz="2200" b="1" dirty="0">
              <a:solidFill>
                <a:schemeClr val="bg1"/>
              </a:solidFill>
            </a:endParaRPr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 rot="10800000" flipH="1" flipV="1">
            <a:off x="7392145" y="2699646"/>
            <a:ext cx="936103" cy="58682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lg"/>
          </a:ln>
          <a:effectLst>
            <a:glow rad="114300">
              <a:srgbClr val="FFFF00">
                <a:alpha val="80000"/>
              </a:srgb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7476335" y="726553"/>
            <a:ext cx="18181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200" b="1" dirty="0" err="1" smtClean="0">
                <a:solidFill>
                  <a:schemeClr val="bg1"/>
                </a:solidFill>
              </a:rPr>
              <a:t>Eindoordeel</a:t>
            </a:r>
            <a:endParaRPr lang="en-GB" altLang="nl-NL" sz="2200" b="1" dirty="0">
              <a:solidFill>
                <a:schemeClr val="bg1"/>
              </a:solidFill>
            </a:endParaRPr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rot="10800000" flipH="1">
            <a:off x="7392144" y="2204864"/>
            <a:ext cx="936104" cy="408194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triangle" w="med" len="lg"/>
          </a:ln>
          <a:effectLst>
            <a:glow rad="114300">
              <a:srgbClr val="FFFF00">
                <a:alpha val="80000"/>
              </a:srgb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40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nimBg="1"/>
      <p:bldP spid="2142" grpId="0" animBg="1"/>
      <p:bldP spid="2143" grpId="0"/>
      <p:bldP spid="67" grpId="0" animBg="1"/>
      <p:bldP spid="17" grpId="0" animBg="1"/>
      <p:bldP spid="18" grpId="0" animBg="1"/>
      <p:bldP spid="19" grpId="0"/>
      <p:bldP spid="23" grpId="0" animBg="1"/>
      <p:bldP spid="1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-168696" y="2056952"/>
            <a:ext cx="31680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 rot="5400000" flipV="1">
            <a:off x="1023592" y="1300610"/>
            <a:ext cx="1503859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786209" y="2061226"/>
            <a:ext cx="1077936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-168696" y="4777771"/>
            <a:ext cx="31680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nl-NL" sz="2000" b="1" dirty="0">
              <a:solidFill>
                <a:schemeClr val="bg1"/>
              </a:solidFill>
            </a:endParaRPr>
          </a:p>
        </p:txBody>
      </p:sp>
      <p:cxnSp>
        <p:nvCxnSpPr>
          <p:cNvPr id="20" name="Rechte verbindingslijn 19"/>
          <p:cNvCxnSpPr>
            <a:endCxn id="47" idx="1"/>
          </p:cNvCxnSpPr>
          <p:nvPr/>
        </p:nvCxnSpPr>
        <p:spPr>
          <a:xfrm>
            <a:off x="2999656" y="4936909"/>
            <a:ext cx="5616624" cy="24758"/>
          </a:xfrm>
          <a:prstGeom prst="line">
            <a:avLst/>
          </a:prstGeom>
          <a:ln w="38100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055440" y="5441056"/>
            <a:ext cx="917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200" b="1" dirty="0">
                <a:solidFill>
                  <a:schemeClr val="bg1"/>
                </a:solidFill>
              </a:rPr>
              <a:t>4 </a:t>
            </a:r>
            <a:r>
              <a:rPr lang="en-GB" altLang="nl-NL" sz="2200" b="1" dirty="0" err="1" smtClean="0">
                <a:solidFill>
                  <a:schemeClr val="bg1"/>
                </a:solidFill>
              </a:rPr>
              <a:t>v.C</a:t>
            </a:r>
            <a:r>
              <a:rPr lang="en-GB" altLang="nl-NL" sz="2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 rot="5400000">
            <a:off x="1447842" y="5097654"/>
            <a:ext cx="639761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rot="5400000" flipV="1">
            <a:off x="1023592" y="4021429"/>
            <a:ext cx="1503859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967088" y="5446385"/>
            <a:ext cx="1320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nl-NL" sz="2200" b="1" dirty="0" smtClean="0">
                <a:solidFill>
                  <a:schemeClr val="bg1"/>
                </a:solidFill>
              </a:rPr>
              <a:t>±30 </a:t>
            </a:r>
            <a:r>
              <a:rPr lang="en-GB" altLang="nl-NL" sz="2200" b="1" dirty="0" err="1" smtClean="0">
                <a:solidFill>
                  <a:schemeClr val="bg1"/>
                </a:solidFill>
              </a:rPr>
              <a:t>n.C.</a:t>
            </a:r>
            <a:endParaRPr lang="en-GB" altLang="nl-NL" sz="2200" b="1" dirty="0">
              <a:solidFill>
                <a:schemeClr val="bg1"/>
              </a:solidFill>
            </a:endParaRP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919536" y="3538204"/>
            <a:ext cx="776015" cy="1214611"/>
            <a:chOff x="713" y="2296"/>
            <a:chExt cx="249" cy="363"/>
          </a:xfrm>
        </p:grpSpPr>
        <p:sp>
          <p:nvSpPr>
            <p:cNvPr id="29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2922457" y="4790353"/>
            <a:ext cx="1728087" cy="332888"/>
            <a:chOff x="2495704" y="4369954"/>
            <a:chExt cx="1728087" cy="332888"/>
          </a:xfrm>
        </p:grpSpPr>
        <p:sp>
          <p:nvSpPr>
            <p:cNvPr id="35" name="Rectangle 102"/>
            <p:cNvSpPr>
              <a:spLocks noChangeArrowheads="1"/>
            </p:cNvSpPr>
            <p:nvPr/>
          </p:nvSpPr>
          <p:spPr bwMode="auto">
            <a:xfrm flipH="1">
              <a:off x="2495704" y="4387406"/>
              <a:ext cx="1728087" cy="306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3000">
                  <a:srgbClr val="00CCFF"/>
                </a:gs>
              </a:gsLst>
              <a:lin ang="0" scaled="0"/>
              <a:tileRect/>
            </a:gradFill>
            <a:ln w="254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NL" altLang="nl-NL" sz="1400" b="1">
                <a:solidFill>
                  <a:schemeClr val="bg1"/>
                </a:solidFill>
              </a:endParaRPr>
            </a:p>
          </p:txBody>
        </p:sp>
        <p:cxnSp>
          <p:nvCxnSpPr>
            <p:cNvPr id="43" name="Rechte verbindingslijn 42"/>
            <p:cNvCxnSpPr/>
            <p:nvPr/>
          </p:nvCxnSpPr>
          <p:spPr>
            <a:xfrm>
              <a:off x="2655868" y="4369954"/>
              <a:ext cx="874800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/>
            <p:cNvCxnSpPr/>
            <p:nvPr/>
          </p:nvCxnSpPr>
          <p:spPr>
            <a:xfrm>
              <a:off x="2662132" y="4702842"/>
              <a:ext cx="875033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1987664" y="5101548"/>
            <a:ext cx="639761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8616280" y="4781667"/>
            <a:ext cx="3672409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2999304" y="4205603"/>
            <a:ext cx="5616976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 smtClean="0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1857469" y="703573"/>
            <a:ext cx="1320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nl-NL" sz="2200" b="1" dirty="0" err="1" smtClean="0">
                <a:solidFill>
                  <a:schemeClr val="bg1"/>
                </a:solidFill>
              </a:rPr>
              <a:t>Messias</a:t>
            </a:r>
            <a:endParaRPr lang="en-GB" altLang="nl-NL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3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Beeld Nebukadneza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67608" y="-243408"/>
            <a:ext cx="2160241" cy="700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3976" y="1052513"/>
            <a:ext cx="165576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519739" y="1052513"/>
            <a:ext cx="280828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328026" y="1052513"/>
            <a:ext cx="1457325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Griekse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85352" y="1052736"/>
            <a:ext cx="24705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96688" y="169049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14620" y="1762004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612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460536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334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758247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323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24680" y="4846968"/>
            <a:ext cx="783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 </a:t>
            </a:r>
            <a:r>
              <a:rPr lang="en-GB" altLang="nl-NL" b="1" dirty="0" err="1">
                <a:solidFill>
                  <a:schemeClr val="bg1"/>
                </a:solidFill>
              </a:rPr>
              <a:t>v.C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78956" y="4859868"/>
            <a:ext cx="567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±30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3791745" y="169049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8255794" y="16912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9203261" y="1689500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96688" y="4149080"/>
            <a:ext cx="31680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96688" y="478842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623392" y="356329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751186" y="478922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4542983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192270" y="188640"/>
            <a:ext cx="8771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5119245" y="517281"/>
            <a:ext cx="110799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Ezechiel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6198870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6117848" y="414468"/>
            <a:ext cx="720380" cy="558339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6306820" y="585516"/>
            <a:ext cx="5048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6749732" y="368066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Nehemia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744072" y="116632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978072" y="1761938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5447507" y="168970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4830321" y="549003"/>
            <a:ext cx="1655886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783632" y="485986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99987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rot="5400000">
            <a:off x="358492" y="477518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 rot="5400000" flipV="1">
            <a:off x="153813" y="3860968"/>
            <a:ext cx="59375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Rectangle 20"/>
          <p:cNvSpPr>
            <a:spLocks noChangeArrowheads="1"/>
          </p:cNvSpPr>
          <p:nvPr/>
        </p:nvSpPr>
        <p:spPr bwMode="auto">
          <a:xfrm>
            <a:off x="8328025" y="4149080"/>
            <a:ext cx="392782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cxnSp>
        <p:nvCxnSpPr>
          <p:cNvPr id="69" name="Rechte verbindingslijn 68"/>
          <p:cNvCxnSpPr>
            <a:stCxn id="2068" idx="3"/>
            <a:endCxn id="68" idx="1"/>
          </p:cNvCxnSpPr>
          <p:nvPr/>
        </p:nvCxnSpPr>
        <p:spPr>
          <a:xfrm>
            <a:off x="3071312" y="4329080"/>
            <a:ext cx="5256713" cy="0"/>
          </a:xfrm>
          <a:prstGeom prst="line">
            <a:avLst/>
          </a:prstGeom>
          <a:ln w="28575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5" descr="Beeld Nebukadnez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905" y="-89898"/>
            <a:ext cx="910708" cy="295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10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257938" y="1189551"/>
            <a:ext cx="4147588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4295800" y="1196792"/>
            <a:ext cx="1851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Vredesverbond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240016" y="1196792"/>
            <a:ext cx="2198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Grote </a:t>
            </a:r>
            <a:r>
              <a:rPr lang="en-GB" altLang="nl-NL" b="1" dirty="0" err="1">
                <a:solidFill>
                  <a:schemeClr val="bg1"/>
                </a:solidFill>
              </a:rPr>
              <a:t>Verdrukking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168696" y="2961319"/>
            <a:ext cx="1245738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8462182" y="-99392"/>
            <a:ext cx="0" cy="1130592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266359" y="1738806"/>
            <a:ext cx="4154846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4151560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6167785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8377731" y="2965287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5307923" y="3038962"/>
            <a:ext cx="20249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Verbreking</a:t>
            </a:r>
            <a:endParaRPr lang="en-GB" altLang="nl-NL" sz="20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vredesverbond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7608168" y="3038962"/>
            <a:ext cx="17684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799856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757874" y="256490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H="1">
            <a:off x="6240016" y="1214537"/>
            <a:ext cx="0" cy="163839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8452620" y="1030979"/>
            <a:ext cx="0" cy="174994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8499715" y="69268"/>
            <a:ext cx="171893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Wederkomst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4241687" y="956200"/>
            <a:ext cx="4179518" cy="21512"/>
          </a:xfrm>
          <a:prstGeom prst="line">
            <a:avLst/>
          </a:prstGeom>
          <a:noFill/>
          <a:ln w="22225">
            <a:solidFill>
              <a:schemeClr val="bg1"/>
            </a:solidFill>
            <a:prstDash val="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5471236" y="749118"/>
            <a:ext cx="1717137" cy="3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70</a:t>
            </a:r>
            <a:r>
              <a:rPr lang="en-GB" altLang="nl-NL" sz="20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jaarweek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1050830" y="1717468"/>
            <a:ext cx="3223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4392196" y="4221088"/>
            <a:ext cx="1415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Offerdienst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6491164" y="5258002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42 </a:t>
            </a:r>
            <a:r>
              <a:rPr lang="en-GB" altLang="nl-NL" b="1" dirty="0" err="1">
                <a:solidFill>
                  <a:srgbClr val="FFFF00"/>
                </a:solidFill>
              </a:rPr>
              <a:t>maanden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6512847" y="4912364"/>
            <a:ext cx="3903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Israël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vlucht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naar</a:t>
            </a:r>
            <a:r>
              <a:rPr lang="en-GB" altLang="nl-NL" b="1" dirty="0">
                <a:solidFill>
                  <a:srgbClr val="FFFF00"/>
                </a:solidFill>
              </a:rPr>
              <a:t> </a:t>
            </a:r>
            <a:r>
              <a:rPr lang="en-GB" altLang="nl-NL" b="1" dirty="0" err="1">
                <a:solidFill>
                  <a:srgbClr val="FFFF00"/>
                </a:solidFill>
              </a:rPr>
              <a:t>bergen</a:t>
            </a:r>
            <a:r>
              <a:rPr lang="en-GB" altLang="nl-NL" b="1" dirty="0">
                <a:solidFill>
                  <a:srgbClr val="FFFF00"/>
                </a:solidFill>
              </a:rPr>
              <a:t>/</a:t>
            </a:r>
            <a:r>
              <a:rPr lang="en-GB" altLang="nl-NL" b="1" dirty="0" err="1">
                <a:solidFill>
                  <a:srgbClr val="FFFF00"/>
                </a:solidFill>
              </a:rPr>
              <a:t>woestijn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6504833" y="4221088"/>
            <a:ext cx="2732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r>
              <a:rPr lang="en-GB" altLang="nl-NL" b="1" dirty="0">
                <a:solidFill>
                  <a:srgbClr val="FFFF00"/>
                </a:solidFill>
              </a:rPr>
              <a:t>, </a:t>
            </a:r>
            <a:r>
              <a:rPr lang="en-GB" altLang="nl-NL" b="1" dirty="0" err="1">
                <a:solidFill>
                  <a:srgbClr val="FFFF00"/>
                </a:solidFill>
              </a:rPr>
              <a:t>tijden</a:t>
            </a:r>
            <a:r>
              <a:rPr lang="en-GB" altLang="nl-NL" b="1" dirty="0">
                <a:solidFill>
                  <a:srgbClr val="FFFF00"/>
                </a:solidFill>
              </a:rPr>
              <a:t> en halve </a:t>
            </a:r>
            <a:r>
              <a:rPr lang="en-GB" altLang="nl-NL" b="1" dirty="0" err="1">
                <a:solidFill>
                  <a:srgbClr val="FFFF00"/>
                </a:solidFill>
              </a:rPr>
              <a:t>tijd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6505655" y="4566726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rgbClr val="FFFF00"/>
                </a:solidFill>
              </a:rPr>
              <a:t>1260 </a:t>
            </a:r>
            <a:r>
              <a:rPr lang="en-GB" altLang="nl-NL" b="1" dirty="0" err="1">
                <a:solidFill>
                  <a:srgbClr val="FFFF00"/>
                </a:solidFill>
              </a:rPr>
              <a:t>dagen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grpSp>
        <p:nvGrpSpPr>
          <p:cNvPr id="64" name="Group 56"/>
          <p:cNvGrpSpPr>
            <a:grpSpLocks/>
          </p:cNvGrpSpPr>
          <p:nvPr/>
        </p:nvGrpSpPr>
        <p:grpSpPr bwMode="auto">
          <a:xfrm>
            <a:off x="3296467" y="1148914"/>
            <a:ext cx="845729" cy="467415"/>
            <a:chOff x="657" y="1253"/>
            <a:chExt cx="3871" cy="2243"/>
          </a:xfrm>
        </p:grpSpPr>
        <p:pic>
          <p:nvPicPr>
            <p:cNvPr id="6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sp>
        <p:nvSpPr>
          <p:cNvPr id="78" name="Line 103"/>
          <p:cNvSpPr>
            <a:spLocks noChangeShapeType="1"/>
          </p:cNvSpPr>
          <p:nvPr/>
        </p:nvSpPr>
        <p:spPr bwMode="auto">
          <a:xfrm>
            <a:off x="4223792" y="1030981"/>
            <a:ext cx="0" cy="1749948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0" name="Text Box 32"/>
          <p:cNvSpPr txBox="1">
            <a:spLocks noChangeArrowheads="1"/>
          </p:cNvSpPr>
          <p:nvPr/>
        </p:nvSpPr>
        <p:spPr bwMode="auto">
          <a:xfrm>
            <a:off x="5174488" y="1723110"/>
            <a:ext cx="19928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Beest</a:t>
            </a:r>
            <a:r>
              <a:rPr lang="en-GB" altLang="nl-NL" b="1" dirty="0">
                <a:solidFill>
                  <a:schemeClr val="bg1"/>
                </a:solidFill>
              </a:rPr>
              <a:t> en </a:t>
            </a:r>
            <a:r>
              <a:rPr lang="en-GB" altLang="nl-NL" b="1" dirty="0" err="1" smtClean="0">
                <a:solidFill>
                  <a:schemeClr val="bg1"/>
                </a:solidFill>
              </a:rPr>
              <a:t>profeet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6495735" y="5583297"/>
            <a:ext cx="33906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 smtClean="0">
                <a:solidFill>
                  <a:srgbClr val="FFFF00"/>
                </a:solidFill>
              </a:rPr>
              <a:t>Heiligen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worden</a:t>
            </a:r>
            <a:r>
              <a:rPr lang="en-GB" altLang="nl-NL" b="1" dirty="0" smtClean="0">
                <a:solidFill>
                  <a:srgbClr val="FFFF00"/>
                </a:solidFill>
              </a:rPr>
              <a:t> </a:t>
            </a:r>
            <a:r>
              <a:rPr lang="en-GB" altLang="nl-NL" b="1" dirty="0" err="1" smtClean="0">
                <a:solidFill>
                  <a:srgbClr val="FFFF00"/>
                </a:solidFill>
              </a:rPr>
              <a:t>overwonnen</a:t>
            </a:r>
            <a:endParaRPr lang="en-GB" altLang="nl-NL" b="1" dirty="0">
              <a:solidFill>
                <a:srgbClr val="FFFF00"/>
              </a:solidFill>
            </a:endParaRPr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8499715" y="1196703"/>
            <a:ext cx="2263296" cy="90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37" name="Line 103"/>
          <p:cNvSpPr>
            <a:spLocks noChangeShapeType="1"/>
          </p:cNvSpPr>
          <p:nvPr/>
        </p:nvSpPr>
        <p:spPr bwMode="auto">
          <a:xfrm>
            <a:off x="6218153" y="4149080"/>
            <a:ext cx="0" cy="1749948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123347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3976" y="1052513"/>
            <a:ext cx="165576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519739" y="1052513"/>
            <a:ext cx="280828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328026" y="1052513"/>
            <a:ext cx="1457325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Griekse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85352" y="1052736"/>
            <a:ext cx="24705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Romeinse</a:t>
            </a:r>
            <a:r>
              <a:rPr kumimoji="0" lang="en-GB" alt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Rijk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96688" y="169049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917701" y="1052513"/>
            <a:ext cx="1928351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Assyrie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03215" y="1052513"/>
            <a:ext cx="1327149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Egypte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14620" y="1762004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612 </a:t>
            </a: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v.Chr</a:t>
            </a: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460536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334 </a:t>
            </a: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v.Chr</a:t>
            </a: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758247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323 </a:t>
            </a: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v.Chr</a:t>
            </a: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24680" y="4846968"/>
            <a:ext cx="783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</a:t>
            </a: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v.C</a:t>
            </a: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78956" y="4859868"/>
            <a:ext cx="567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±30</a:t>
            </a:r>
            <a:endParaRPr kumimoji="0" lang="en-GB" altLang="nl-NL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3791745" y="169049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8255794" y="16912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9203261" y="1689500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96687" y="4149080"/>
            <a:ext cx="316835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Romeinse</a:t>
            </a:r>
            <a:r>
              <a:rPr kumimoji="0" lang="en-GB" alt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nl-N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Rijk</a:t>
            </a:r>
            <a:endParaRPr kumimoji="0" lang="en-GB" altLang="nl-N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96688" y="478842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623392" y="356329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751186" y="478922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rot="5400000">
            <a:off x="1563841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4542983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192270" y="188640"/>
            <a:ext cx="8771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501135" y="4859868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1487488" y="3189285"/>
            <a:ext cx="792163" cy="292100"/>
            <a:chOff x="2711450" y="2709863"/>
            <a:chExt cx="792163" cy="292100"/>
          </a:xfrm>
        </p:grpSpPr>
        <p:grpSp>
          <p:nvGrpSpPr>
            <p:cNvPr id="2096" name="Group 48"/>
            <p:cNvGrpSpPr>
              <a:grpSpLocks/>
            </p:cNvGrpSpPr>
            <p:nvPr/>
          </p:nvGrpSpPr>
          <p:grpSpPr bwMode="auto">
            <a:xfrm>
              <a:off x="2855914" y="2709863"/>
              <a:ext cx="504825" cy="292100"/>
              <a:chOff x="657" y="1253"/>
              <a:chExt cx="3871" cy="2243"/>
            </a:xfrm>
          </p:grpSpPr>
          <p:pic>
            <p:nvPicPr>
              <p:cNvPr id="2087" name="Picture 39" descr="Vlag_Israe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7" y="1253"/>
                <a:ext cx="3871" cy="22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94" name="Rectangle 46"/>
              <p:cNvSpPr>
                <a:spLocks noChangeArrowheads="1"/>
              </p:cNvSpPr>
              <p:nvPr/>
            </p:nvSpPr>
            <p:spPr bwMode="auto">
              <a:xfrm>
                <a:off x="703" y="3284"/>
                <a:ext cx="7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95" name="Rectangle 47"/>
              <p:cNvSpPr>
                <a:spLocks noChangeArrowheads="1"/>
              </p:cNvSpPr>
              <p:nvPr/>
            </p:nvSpPr>
            <p:spPr bwMode="auto">
              <a:xfrm>
                <a:off x="703" y="3203"/>
                <a:ext cx="793" cy="90"/>
              </a:xfrm>
              <a:prstGeom prst="rect">
                <a:avLst/>
              </a:prstGeom>
              <a:solidFill>
                <a:srgbClr val="00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 rot="3900000">
              <a:off x="3107532" y="2456657"/>
              <a:ext cx="0" cy="79216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5119245" y="517281"/>
            <a:ext cx="110799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Ezechiel</a:t>
            </a:r>
            <a:endParaRPr kumimoji="0" lang="en-GB" altLang="nl-NL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6198870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6117848" y="414468"/>
            <a:ext cx="720380" cy="558339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6306820" y="585516"/>
            <a:ext cx="5048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6749732" y="368066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Nehemia</a:t>
            </a:r>
            <a:endParaRPr kumimoji="0" lang="en-GB" altLang="nl-NL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534754" y="116632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978072" y="1761938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5447507" y="168970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4830321" y="549003"/>
            <a:ext cx="1655886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783632" y="485986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476</a:t>
            </a:r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 rot="5400000">
            <a:off x="10407055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9984432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1922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99987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 rot="5400000">
            <a:off x="7103889" y="478763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6888088" y="4859868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N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1453</a:t>
            </a:r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11494938" y="4136382"/>
            <a:ext cx="793750" cy="360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3000">
                <a:srgbClr val="00CCFF"/>
              </a:gs>
            </a:gsLst>
            <a:lin ang="0" scaled="0"/>
            <a:tileRect/>
          </a:gradFill>
          <a:ln w="25400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NL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637659" y="3458566"/>
            <a:ext cx="0" cy="111914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5015880" y="4149080"/>
            <a:ext cx="5463406" cy="360000"/>
            <a:chOff x="5015880" y="4149080"/>
            <a:chExt cx="5463406" cy="360000"/>
          </a:xfrm>
        </p:grpSpPr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5404359" y="4149080"/>
              <a:ext cx="5074927" cy="359793"/>
            </a:xfrm>
            <a:prstGeom prst="rect">
              <a:avLst/>
            </a:prstGeom>
            <a:solidFill>
              <a:srgbClr val="00CCFF"/>
            </a:solidFill>
            <a:ln w="25400">
              <a:gradFill flip="none" rotWithShape="1">
                <a:gsLst>
                  <a:gs pos="0">
                    <a:schemeClr val="tx1"/>
                  </a:gs>
                  <a:gs pos="33000">
                    <a:srgbClr val="DDF0F1">
                      <a:lumMod val="0"/>
                      <a:lumOff val="100000"/>
                    </a:srgbClr>
                  </a:gs>
                  <a:gs pos="30000">
                    <a:schemeClr val="tx1"/>
                  </a:gs>
                  <a:gs pos="100000">
                    <a:schemeClr val="accent1">
                      <a:lumMod val="0"/>
                      <a:lumOff val="100000"/>
                    </a:schemeClr>
                  </a:gs>
                </a:gsLst>
                <a:lin ang="0" scaled="1"/>
                <a:tileRect/>
              </a:gra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Islamitisch</a:t>
              </a: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Kalifaat</a:t>
              </a: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 </a:t>
              </a:r>
              <a:r>
                <a:rPr kumimoji="0" lang="en-GB" altLang="nl-NL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Ottomaanse</a:t>
              </a:r>
              <a:r>
                <a:rPr kumimoji="0" lang="en-GB" altLang="nl-NL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nl-NL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Rijk</a:t>
              </a:r>
              <a:endParaRPr kumimoji="0" lang="en-GB" alt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5" name="Rechte verbindingslijn 4"/>
            <p:cNvCxnSpPr/>
            <p:nvPr/>
          </p:nvCxnSpPr>
          <p:spPr>
            <a:xfrm>
              <a:off x="5797031" y="4149080"/>
              <a:ext cx="1439870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/>
            <p:cNvCxnSpPr/>
            <p:nvPr/>
          </p:nvCxnSpPr>
          <p:spPr>
            <a:xfrm>
              <a:off x="5797031" y="4509080"/>
              <a:ext cx="1439870" cy="0"/>
            </a:xfrm>
            <a:prstGeom prst="line">
              <a:avLst/>
            </a:prstGeom>
            <a:ln w="254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102"/>
            <p:cNvSpPr>
              <a:spLocks noChangeArrowheads="1"/>
            </p:cNvSpPr>
            <p:nvPr/>
          </p:nvSpPr>
          <p:spPr bwMode="auto">
            <a:xfrm>
              <a:off x="5015880" y="4164008"/>
              <a:ext cx="575852" cy="3312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3000">
                  <a:srgbClr val="00CCFF"/>
                </a:gs>
              </a:gsLst>
              <a:lin ang="0" scaled="0"/>
              <a:tileRect/>
            </a:gradFill>
            <a:ln w="254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nl-NL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70" name="Line 25"/>
          <p:cNvSpPr>
            <a:spLocks noChangeShapeType="1"/>
          </p:cNvSpPr>
          <p:nvPr/>
        </p:nvSpPr>
        <p:spPr bwMode="auto">
          <a:xfrm rot="5400000">
            <a:off x="358492" y="477518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 rot="5400000" flipV="1">
            <a:off x="153813" y="3860968"/>
            <a:ext cx="59375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96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7" y="6211"/>
            <a:ext cx="12157623" cy="5577309"/>
          </a:xfrm>
        </p:spPr>
      </p:pic>
    </p:spTree>
    <p:extLst>
      <p:ext uri="{BB962C8B-B14F-4D97-AF65-F5344CB8AC3E}">
        <p14:creationId xmlns:p14="http://schemas.microsoft.com/office/powerpoint/2010/main" val="230505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63976" y="1052513"/>
            <a:ext cx="165576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519739" y="1052513"/>
            <a:ext cx="2808287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328026" y="1052513"/>
            <a:ext cx="1457325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Griekse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85352" y="1052736"/>
            <a:ext cx="2470500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96688" y="1690499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14620" y="1762004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612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460536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334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758247" y="1761732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323 </a:t>
            </a:r>
            <a:r>
              <a:rPr lang="en-GB" altLang="nl-NL" b="1" dirty="0" err="1">
                <a:solidFill>
                  <a:schemeClr val="bg1"/>
                </a:solidFill>
              </a:rPr>
              <a:t>v.Chr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24680" y="5115496"/>
            <a:ext cx="783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 </a:t>
            </a:r>
            <a:r>
              <a:rPr lang="en-GB" altLang="nl-NL" b="1" dirty="0" err="1">
                <a:solidFill>
                  <a:schemeClr val="bg1"/>
                </a:solidFill>
              </a:rPr>
              <a:t>v.C</a:t>
            </a:r>
            <a:r>
              <a:rPr lang="en-GB" altLang="nl-NL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78956" y="5128396"/>
            <a:ext cx="567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±30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3791745" y="169049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8255794" y="1691293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9203261" y="1689500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96687" y="4417608"/>
            <a:ext cx="316835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96688" y="5056957"/>
            <a:ext cx="1235254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623391" y="3510300"/>
            <a:ext cx="606161" cy="897783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751186" y="5057751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4542983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192270" y="188640"/>
            <a:ext cx="8771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315982" y="3337612"/>
            <a:ext cx="7413357" cy="360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			</a:t>
            </a:r>
            <a:r>
              <a:rPr lang="en-GB" altLang="nl-NL" sz="2000" b="1" dirty="0" err="1">
                <a:solidFill>
                  <a:schemeClr val="bg1"/>
                </a:solidFill>
              </a:rPr>
              <a:t>Gemeente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5119245" y="517281"/>
            <a:ext cx="110799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Ezechiel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6198870" y="764903"/>
            <a:ext cx="5746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6117848" y="414468"/>
            <a:ext cx="720380" cy="558339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6306820" y="585516"/>
            <a:ext cx="504825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6749732" y="368066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err="1">
                <a:solidFill>
                  <a:schemeClr val="bg1"/>
                </a:solidFill>
              </a:rPr>
              <a:t>Nehemia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745174" y="106043"/>
            <a:ext cx="6719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978072" y="1761938"/>
            <a:ext cx="125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5447507" y="1689706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4830321" y="549003"/>
            <a:ext cx="1655886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783632" y="5128396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999879" y="5056164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rot="5400000">
            <a:off x="358492" y="5043711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 rot="5400000" flipV="1">
            <a:off x="-7346" y="3968338"/>
            <a:ext cx="9160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cxnSp>
        <p:nvCxnSpPr>
          <p:cNvPr id="68" name="Rechte verbindingslijn 67"/>
          <p:cNvCxnSpPr/>
          <p:nvPr/>
        </p:nvCxnSpPr>
        <p:spPr>
          <a:xfrm>
            <a:off x="3164106" y="4597608"/>
            <a:ext cx="5877803" cy="0"/>
          </a:xfrm>
          <a:prstGeom prst="line">
            <a:avLst/>
          </a:prstGeom>
          <a:ln w="38100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20"/>
          <p:cNvSpPr>
            <a:spLocks noChangeArrowheads="1"/>
          </p:cNvSpPr>
          <p:nvPr/>
        </p:nvSpPr>
        <p:spPr bwMode="auto">
          <a:xfrm>
            <a:off x="9057589" y="4417608"/>
            <a:ext cx="3134412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4832162" y="3865785"/>
            <a:ext cx="4147588" cy="3600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74" name="Text Box 43"/>
          <p:cNvSpPr txBox="1">
            <a:spLocks noChangeArrowheads="1"/>
          </p:cNvSpPr>
          <p:nvPr/>
        </p:nvSpPr>
        <p:spPr bwMode="auto">
          <a:xfrm>
            <a:off x="4870024" y="3873026"/>
            <a:ext cx="1851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Vredesverbond</a:t>
            </a:r>
          </a:p>
        </p:txBody>
      </p: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6814240" y="3873026"/>
            <a:ext cx="2198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>
                <a:solidFill>
                  <a:schemeClr val="bg1"/>
                </a:solidFill>
              </a:rPr>
              <a:t>Grote </a:t>
            </a:r>
            <a:r>
              <a:rPr lang="en-GB" altLang="nl-NL" b="1" dirty="0" err="1">
                <a:solidFill>
                  <a:schemeClr val="bg1"/>
                </a:solidFill>
              </a:rPr>
              <a:t>Verdrukking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77" name="Line 4"/>
          <p:cNvSpPr>
            <a:spLocks noChangeShapeType="1"/>
          </p:cNvSpPr>
          <p:nvPr/>
        </p:nvSpPr>
        <p:spPr bwMode="auto">
          <a:xfrm rot="10800000" flipV="1">
            <a:off x="9036406" y="2492896"/>
            <a:ext cx="0" cy="1130592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4840583" y="4415040"/>
            <a:ext cx="4154846" cy="360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2000" b="1">
              <a:solidFill>
                <a:schemeClr val="bg1"/>
              </a:solidFill>
            </a:endParaRPr>
          </a:p>
        </p:txBody>
      </p:sp>
      <p:sp>
        <p:nvSpPr>
          <p:cNvPr id="82" name="Text Box 33"/>
          <p:cNvSpPr txBox="1">
            <a:spLocks noChangeArrowheads="1"/>
          </p:cNvSpPr>
          <p:nvPr/>
        </p:nvSpPr>
        <p:spPr bwMode="auto">
          <a:xfrm>
            <a:off x="5374080" y="504511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7332098" y="5045114"/>
            <a:ext cx="106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3½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6814240" y="3912528"/>
            <a:ext cx="0" cy="1482445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5" name="Line 38"/>
          <p:cNvSpPr>
            <a:spLocks noChangeShapeType="1"/>
          </p:cNvSpPr>
          <p:nvPr/>
        </p:nvSpPr>
        <p:spPr bwMode="auto">
          <a:xfrm>
            <a:off x="9026844" y="3645024"/>
            <a:ext cx="0" cy="1749949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6" name="Text Box 40"/>
          <p:cNvSpPr txBox="1">
            <a:spLocks noChangeArrowheads="1"/>
          </p:cNvSpPr>
          <p:nvPr/>
        </p:nvSpPr>
        <p:spPr bwMode="auto">
          <a:xfrm>
            <a:off x="9073939" y="2661556"/>
            <a:ext cx="171893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Wederkomst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87" name="Line 41"/>
          <p:cNvSpPr>
            <a:spLocks noChangeShapeType="1"/>
          </p:cNvSpPr>
          <p:nvPr/>
        </p:nvSpPr>
        <p:spPr bwMode="auto">
          <a:xfrm>
            <a:off x="4815911" y="3632434"/>
            <a:ext cx="4179518" cy="21512"/>
          </a:xfrm>
          <a:prstGeom prst="line">
            <a:avLst/>
          </a:prstGeom>
          <a:noFill/>
          <a:ln w="22225">
            <a:solidFill>
              <a:schemeClr val="bg1"/>
            </a:solidFill>
            <a:prstDash val="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88" name="Text Box 42"/>
          <p:cNvSpPr txBox="1">
            <a:spLocks noChangeArrowheads="1"/>
          </p:cNvSpPr>
          <p:nvPr/>
        </p:nvSpPr>
        <p:spPr bwMode="auto">
          <a:xfrm>
            <a:off x="6123406" y="3425352"/>
            <a:ext cx="1717137" cy="3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2000" b="1" dirty="0">
                <a:solidFill>
                  <a:schemeClr val="bg1"/>
                </a:solidFill>
              </a:rPr>
              <a:t>70</a:t>
            </a:r>
            <a:r>
              <a:rPr lang="en-GB" altLang="nl-NL" sz="20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jaarweek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89" name="Text Box 46"/>
          <p:cNvSpPr txBox="1">
            <a:spLocks noChangeArrowheads="1"/>
          </p:cNvSpPr>
          <p:nvPr/>
        </p:nvSpPr>
        <p:spPr bwMode="auto">
          <a:xfrm>
            <a:off x="5272663" y="4404215"/>
            <a:ext cx="3223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nl-NL" sz="20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grpSp>
        <p:nvGrpSpPr>
          <p:cNvPr id="91" name="Group 56"/>
          <p:cNvGrpSpPr>
            <a:grpSpLocks/>
          </p:cNvGrpSpPr>
          <p:nvPr/>
        </p:nvGrpSpPr>
        <p:grpSpPr bwMode="auto">
          <a:xfrm>
            <a:off x="4024119" y="3832616"/>
            <a:ext cx="692301" cy="452480"/>
            <a:chOff x="657" y="1253"/>
            <a:chExt cx="3871" cy="2243"/>
          </a:xfrm>
        </p:grpSpPr>
        <p:pic>
          <p:nvPicPr>
            <p:cNvPr id="92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3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  <p:sp>
          <p:nvSpPr>
            <p:cNvPr id="94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sz="2000"/>
            </a:p>
          </p:txBody>
        </p:sp>
      </p:grpSp>
      <p:sp>
        <p:nvSpPr>
          <p:cNvPr id="95" name="Line 103"/>
          <p:cNvSpPr>
            <a:spLocks noChangeShapeType="1"/>
          </p:cNvSpPr>
          <p:nvPr/>
        </p:nvSpPr>
        <p:spPr bwMode="auto">
          <a:xfrm>
            <a:off x="4798016" y="3645025"/>
            <a:ext cx="0" cy="1749948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000"/>
          </a:p>
        </p:txBody>
      </p:sp>
      <p:sp>
        <p:nvSpPr>
          <p:cNvPr id="98" name="Rectangle 20"/>
          <p:cNvSpPr>
            <a:spLocks noChangeArrowheads="1"/>
          </p:cNvSpPr>
          <p:nvPr/>
        </p:nvSpPr>
        <p:spPr bwMode="auto">
          <a:xfrm>
            <a:off x="9048328" y="3865785"/>
            <a:ext cx="3134412" cy="915465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2000" b="1" dirty="0" err="1">
                <a:solidFill>
                  <a:schemeClr val="bg1"/>
                </a:solidFill>
              </a:rPr>
              <a:t>Messiaans</a:t>
            </a:r>
            <a:r>
              <a:rPr lang="en-GB" altLang="nl-NL" sz="2000" b="1" dirty="0">
                <a:solidFill>
                  <a:schemeClr val="bg1"/>
                </a:solidFill>
              </a:rPr>
              <a:t> </a:t>
            </a:r>
            <a:r>
              <a:rPr lang="en-GB" altLang="nl-NL" sz="2000" b="1" dirty="0" err="1">
                <a:solidFill>
                  <a:schemeClr val="bg1"/>
                </a:solidFill>
              </a:rPr>
              <a:t>vrederijk</a:t>
            </a:r>
            <a:endParaRPr lang="en-GB" altLang="nl-NL" sz="2000" b="1" dirty="0">
              <a:solidFill>
                <a:schemeClr val="bg1"/>
              </a:solidFill>
            </a:endParaRPr>
          </a:p>
        </p:txBody>
      </p:sp>
      <p:sp>
        <p:nvSpPr>
          <p:cNvPr id="99" name="Text Box 82"/>
          <p:cNvSpPr txBox="1">
            <a:spLocks noChangeArrowheads="1"/>
          </p:cNvSpPr>
          <p:nvPr/>
        </p:nvSpPr>
        <p:spPr bwMode="auto">
          <a:xfrm>
            <a:off x="5951984" y="2843644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7 </a:t>
            </a:r>
            <a:r>
              <a:rPr lang="en-GB" altLang="nl-NL" b="1" dirty="0" err="1" smtClean="0">
                <a:solidFill>
                  <a:schemeClr val="bg1"/>
                </a:solidFill>
              </a:rPr>
              <a:t>jaar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100" name="Text Box 82"/>
          <p:cNvSpPr txBox="1">
            <a:spLocks noChangeArrowheads="1"/>
          </p:cNvSpPr>
          <p:nvPr/>
        </p:nvSpPr>
        <p:spPr bwMode="auto">
          <a:xfrm>
            <a:off x="10056440" y="3275692"/>
            <a:ext cx="1172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b="1" dirty="0" smtClean="0">
                <a:solidFill>
                  <a:schemeClr val="bg1"/>
                </a:solidFill>
              </a:rPr>
              <a:t>1000 </a:t>
            </a:r>
            <a:r>
              <a:rPr lang="en-GB" altLang="nl-NL" b="1" dirty="0" err="1" smtClean="0">
                <a:solidFill>
                  <a:schemeClr val="bg1"/>
                </a:solidFill>
              </a:rPr>
              <a:t>jaar</a:t>
            </a:r>
            <a:endParaRPr lang="en-GB" altLang="nl-NL" b="1" dirty="0">
              <a:solidFill>
                <a:schemeClr val="bg1"/>
              </a:solidFill>
            </a:endParaRPr>
          </a:p>
        </p:txBody>
      </p:sp>
      <p:sp>
        <p:nvSpPr>
          <p:cNvPr id="101" name="Boog 100"/>
          <p:cNvSpPr/>
          <p:nvPr/>
        </p:nvSpPr>
        <p:spPr>
          <a:xfrm>
            <a:off x="6422280" y="3056412"/>
            <a:ext cx="590692" cy="876644"/>
          </a:xfrm>
          <a:prstGeom prst="arc">
            <a:avLst>
              <a:gd name="adj1" fmla="val 16135527"/>
              <a:gd name="adj2" fmla="val 0"/>
            </a:avLst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Boog 101"/>
          <p:cNvSpPr/>
          <p:nvPr/>
        </p:nvSpPr>
        <p:spPr>
          <a:xfrm flipH="1">
            <a:off x="9827189" y="3529427"/>
            <a:ext cx="590692" cy="550932"/>
          </a:xfrm>
          <a:prstGeom prst="arc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6" name="Picture 5" descr="Beeld Nebukadneza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905" y="-89898"/>
            <a:ext cx="910708" cy="295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4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5141</TotalTime>
  <Words>777</Words>
  <Application>Microsoft Office PowerPoint</Application>
  <PresentationFormat>Breedbeeld</PresentationFormat>
  <Paragraphs>283</Paragraphs>
  <Slides>15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Berlin Sans FB Demi</vt:lpstr>
      <vt:lpstr>Calibri</vt:lpstr>
      <vt:lpstr>Calibri Light</vt:lpstr>
      <vt:lpstr>Wingdings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BG</dc:creator>
  <cp:lastModifiedBy>BG</cp:lastModifiedBy>
  <cp:revision>126</cp:revision>
  <dcterms:created xsi:type="dcterms:W3CDTF">2013-01-08T08:37:50Z</dcterms:created>
  <dcterms:modified xsi:type="dcterms:W3CDTF">2017-03-21T07:26:57Z</dcterms:modified>
</cp:coreProperties>
</file>